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5"/>
  </p:notesMasterIdLst>
  <p:handoutMasterIdLst>
    <p:handoutMasterId r:id="rId36"/>
  </p:handoutMasterIdLst>
  <p:sldIdLst>
    <p:sldId id="353" r:id="rId5"/>
    <p:sldId id="355" r:id="rId6"/>
    <p:sldId id="407" r:id="rId7"/>
    <p:sldId id="357" r:id="rId8"/>
    <p:sldId id="358" r:id="rId9"/>
    <p:sldId id="360" r:id="rId10"/>
    <p:sldId id="361" r:id="rId11"/>
    <p:sldId id="362" r:id="rId12"/>
    <p:sldId id="412" r:id="rId13"/>
    <p:sldId id="363" r:id="rId14"/>
    <p:sldId id="364" r:id="rId15"/>
    <p:sldId id="365" r:id="rId16"/>
    <p:sldId id="366" r:id="rId17"/>
    <p:sldId id="367" r:id="rId18"/>
    <p:sldId id="368" r:id="rId19"/>
    <p:sldId id="369" r:id="rId20"/>
    <p:sldId id="370" r:id="rId21"/>
    <p:sldId id="396" r:id="rId22"/>
    <p:sldId id="398" r:id="rId23"/>
    <p:sldId id="399" r:id="rId24"/>
    <p:sldId id="400" r:id="rId25"/>
    <p:sldId id="402" r:id="rId26"/>
    <p:sldId id="409" r:id="rId27"/>
    <p:sldId id="410" r:id="rId28"/>
    <p:sldId id="371" r:id="rId29"/>
    <p:sldId id="372" r:id="rId30"/>
    <p:sldId id="406" r:id="rId31"/>
    <p:sldId id="408" r:id="rId32"/>
    <p:sldId id="411" r:id="rId33"/>
    <p:sldId id="395"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355"/>
            <p14:sldId id="407"/>
            <p14:sldId id="357"/>
            <p14:sldId id="358"/>
            <p14:sldId id="360"/>
            <p14:sldId id="361"/>
            <p14:sldId id="362"/>
            <p14:sldId id="412"/>
            <p14:sldId id="363"/>
            <p14:sldId id="364"/>
            <p14:sldId id="365"/>
            <p14:sldId id="366"/>
            <p14:sldId id="367"/>
            <p14:sldId id="368"/>
            <p14:sldId id="369"/>
            <p14:sldId id="370"/>
            <p14:sldId id="396"/>
            <p14:sldId id="398"/>
            <p14:sldId id="399"/>
            <p14:sldId id="400"/>
            <p14:sldId id="402"/>
            <p14:sldId id="409"/>
            <p14:sldId id="410"/>
            <p14:sldId id="371"/>
            <p14:sldId id="372"/>
            <p14:sldId id="406"/>
            <p14:sldId id="408"/>
            <p14:sldId id="411"/>
            <p14:sldId id="395"/>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6" autoAdjust="0"/>
    <p:restoredTop sz="83520" autoAdjust="0"/>
  </p:normalViewPr>
  <p:slideViewPr>
    <p:cSldViewPr snapToGrid="0" snapToObjects="1">
      <p:cViewPr>
        <p:scale>
          <a:sx n="108" d="100"/>
          <a:sy n="108" d="100"/>
        </p:scale>
        <p:origin x="-1088" y="-552"/>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43E6A-D325-814B-ABED-6DCC31EE5B20}"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F6D7406D-5E5A-8A43-A708-F06431DB7449}">
      <dgm:prSet phldrT="[Text]" custT="1"/>
      <dgm:spPr/>
      <dgm:t>
        <a:bodyPr/>
        <a:lstStyle/>
        <a:p>
          <a:r>
            <a:rPr lang="en-US" sz="2400" dirty="0" smtClean="0"/>
            <a:t>Cloud Native</a:t>
          </a:r>
          <a:endParaRPr lang="en-US" sz="2400" dirty="0"/>
        </a:p>
      </dgm:t>
    </dgm:pt>
    <dgm:pt modelId="{0263203D-0376-9A49-89BE-49D2D18548A6}" type="parTrans" cxnId="{2414CA17-5636-0F49-A682-00F09E169602}">
      <dgm:prSet/>
      <dgm:spPr/>
      <dgm:t>
        <a:bodyPr/>
        <a:lstStyle/>
        <a:p>
          <a:endParaRPr lang="en-US"/>
        </a:p>
      </dgm:t>
    </dgm:pt>
    <dgm:pt modelId="{552E9DB6-11D8-1949-9A47-FA3E4F757E9A}" type="sibTrans" cxnId="{2414CA17-5636-0F49-A682-00F09E169602}">
      <dgm:prSet/>
      <dgm:spPr/>
      <dgm:t>
        <a:bodyPr/>
        <a:lstStyle/>
        <a:p>
          <a:endParaRPr lang="en-US"/>
        </a:p>
      </dgm:t>
    </dgm:pt>
    <dgm:pt modelId="{B041023F-6344-9A44-A707-AB51A1DB8EDA}">
      <dgm:prSet phldrT="[Text]" custT="1"/>
      <dgm:spPr/>
      <dgm:t>
        <a:bodyPr/>
        <a:lstStyle/>
        <a:p>
          <a:r>
            <a:rPr lang="en-US" sz="1200" dirty="0" smtClean="0"/>
            <a:t>Micro-service architecture and principles</a:t>
          </a:r>
          <a:endParaRPr lang="en-US" sz="1200" dirty="0"/>
        </a:p>
      </dgm:t>
    </dgm:pt>
    <dgm:pt modelId="{7A85DE43-745B-0A43-8574-459B7A1F76A9}" type="parTrans" cxnId="{27B77B8D-5B52-9C4C-AD44-69BBB8AD53E4}">
      <dgm:prSet/>
      <dgm:spPr/>
      <dgm:t>
        <a:bodyPr/>
        <a:lstStyle/>
        <a:p>
          <a:endParaRPr lang="en-US"/>
        </a:p>
      </dgm:t>
    </dgm:pt>
    <dgm:pt modelId="{ED0235AD-B818-8C4F-AEBB-EF03D5B76B7F}" type="sibTrans" cxnId="{27B77B8D-5B52-9C4C-AD44-69BBB8AD53E4}">
      <dgm:prSet/>
      <dgm:spPr/>
      <dgm:t>
        <a:bodyPr/>
        <a:lstStyle/>
        <a:p>
          <a:endParaRPr lang="en-US"/>
        </a:p>
      </dgm:t>
    </dgm:pt>
    <dgm:pt modelId="{C07D101E-D8E3-B047-8D9B-B252560027A0}">
      <dgm:prSet phldrT="[Text]" custT="1"/>
      <dgm:spPr/>
      <dgm:t>
        <a:bodyPr/>
        <a:lstStyle/>
        <a:p>
          <a:r>
            <a:rPr lang="en-US" sz="1200" dirty="0" smtClean="0"/>
            <a:t>API first design</a:t>
          </a:r>
          <a:endParaRPr lang="en-US" sz="1200" dirty="0"/>
        </a:p>
      </dgm:t>
    </dgm:pt>
    <dgm:pt modelId="{23CC7854-5481-264C-9119-05CE2ABBF52A}" type="parTrans" cxnId="{4EA9EEA4-4F00-7C41-8333-27854C70B969}">
      <dgm:prSet/>
      <dgm:spPr/>
      <dgm:t>
        <a:bodyPr/>
        <a:lstStyle/>
        <a:p>
          <a:endParaRPr lang="en-US"/>
        </a:p>
      </dgm:t>
    </dgm:pt>
    <dgm:pt modelId="{4C6DC89C-390C-504A-9A7E-581C321025A6}" type="sibTrans" cxnId="{4EA9EEA4-4F00-7C41-8333-27854C70B969}">
      <dgm:prSet/>
      <dgm:spPr/>
      <dgm:t>
        <a:bodyPr/>
        <a:lstStyle/>
        <a:p>
          <a:endParaRPr lang="en-US"/>
        </a:p>
      </dgm:t>
    </dgm:pt>
    <dgm:pt modelId="{AB70BEF6-C1AB-5C4D-A1B3-8BB17838B200}">
      <dgm:prSet phldrT="[Text]" custT="1"/>
      <dgm:spPr/>
      <dgm:t>
        <a:bodyPr/>
        <a:lstStyle/>
        <a:p>
          <a:r>
            <a:rPr lang="en-US" sz="2400" dirty="0" smtClean="0"/>
            <a:t>Cloud Resilient</a:t>
          </a:r>
          <a:endParaRPr lang="en-US" sz="2400" dirty="0"/>
        </a:p>
      </dgm:t>
    </dgm:pt>
    <dgm:pt modelId="{20C193C6-5C2A-CC40-A1EB-932F3145DEED}" type="parTrans" cxnId="{2BC9D33B-EE32-2E4F-952E-28D513F88CB7}">
      <dgm:prSet/>
      <dgm:spPr/>
      <dgm:t>
        <a:bodyPr/>
        <a:lstStyle/>
        <a:p>
          <a:endParaRPr lang="en-US"/>
        </a:p>
      </dgm:t>
    </dgm:pt>
    <dgm:pt modelId="{5D8072FD-270B-CE4E-81D0-4731E433D8D4}" type="sibTrans" cxnId="{2BC9D33B-EE32-2E4F-952E-28D513F88CB7}">
      <dgm:prSet/>
      <dgm:spPr/>
      <dgm:t>
        <a:bodyPr/>
        <a:lstStyle/>
        <a:p>
          <a:endParaRPr lang="en-US"/>
        </a:p>
      </dgm:t>
    </dgm:pt>
    <dgm:pt modelId="{E94F758D-CE35-0E45-8BD2-E620AD57C706}">
      <dgm:prSet phldrT="[Text]" custT="1"/>
      <dgm:spPr/>
      <dgm:t>
        <a:bodyPr/>
        <a:lstStyle/>
        <a:p>
          <a:r>
            <a:rPr lang="en-US" sz="1200" dirty="0" smtClean="0"/>
            <a:t>Design for failure</a:t>
          </a:r>
          <a:endParaRPr lang="en-US" sz="1200" dirty="0"/>
        </a:p>
      </dgm:t>
    </dgm:pt>
    <dgm:pt modelId="{0EC4D7AD-8226-794E-9E30-B04BE3036355}" type="parTrans" cxnId="{32FCB489-F88F-BE4E-81E0-D61651BE8E9A}">
      <dgm:prSet/>
      <dgm:spPr/>
      <dgm:t>
        <a:bodyPr/>
        <a:lstStyle/>
        <a:p>
          <a:endParaRPr lang="en-US"/>
        </a:p>
      </dgm:t>
    </dgm:pt>
    <dgm:pt modelId="{AFF6D2C1-DB83-BC45-8AC8-EC453C01FE44}" type="sibTrans" cxnId="{32FCB489-F88F-BE4E-81E0-D61651BE8E9A}">
      <dgm:prSet/>
      <dgm:spPr/>
      <dgm:t>
        <a:bodyPr/>
        <a:lstStyle/>
        <a:p>
          <a:endParaRPr lang="en-US"/>
        </a:p>
      </dgm:t>
    </dgm:pt>
    <dgm:pt modelId="{200D36FF-8433-794B-925D-72505575EBB6}">
      <dgm:prSet phldrT="[Text]" custT="1"/>
      <dgm:spPr/>
      <dgm:t>
        <a:bodyPr/>
        <a:lstStyle/>
        <a:p>
          <a:r>
            <a:rPr lang="en-US" sz="1200" dirty="0" smtClean="0"/>
            <a:t>Apps are unaffected by dependent service failure</a:t>
          </a:r>
          <a:endParaRPr lang="en-US" sz="1200" dirty="0"/>
        </a:p>
      </dgm:t>
    </dgm:pt>
    <dgm:pt modelId="{F4BFDE72-B886-2546-8390-409CA149F6C6}" type="parTrans" cxnId="{76ECC195-338F-4D4B-93AF-E761928F437C}">
      <dgm:prSet/>
      <dgm:spPr/>
      <dgm:t>
        <a:bodyPr/>
        <a:lstStyle/>
        <a:p>
          <a:endParaRPr lang="en-US"/>
        </a:p>
      </dgm:t>
    </dgm:pt>
    <dgm:pt modelId="{3CC0E504-52C7-2A49-888D-17F58AB6B85D}" type="sibTrans" cxnId="{76ECC195-338F-4D4B-93AF-E761928F437C}">
      <dgm:prSet/>
      <dgm:spPr/>
      <dgm:t>
        <a:bodyPr/>
        <a:lstStyle/>
        <a:p>
          <a:endParaRPr lang="en-US"/>
        </a:p>
      </dgm:t>
    </dgm:pt>
    <dgm:pt modelId="{2EB29F20-E274-474B-B279-37B45D4D38DA}">
      <dgm:prSet phldrT="[Text]" custT="1"/>
      <dgm:spPr/>
      <dgm:t>
        <a:bodyPr/>
        <a:lstStyle/>
        <a:p>
          <a:r>
            <a:rPr lang="en-US" sz="2400" dirty="0" smtClean="0"/>
            <a:t>Cloud Friendly</a:t>
          </a:r>
          <a:endParaRPr lang="en-US" sz="2400" dirty="0"/>
        </a:p>
      </dgm:t>
    </dgm:pt>
    <dgm:pt modelId="{4305C54D-C617-F34E-A8B5-E9CA238210E3}" type="parTrans" cxnId="{144477EA-8C25-B144-80BB-A38E417ECAA8}">
      <dgm:prSet/>
      <dgm:spPr/>
      <dgm:t>
        <a:bodyPr/>
        <a:lstStyle/>
        <a:p>
          <a:endParaRPr lang="en-US"/>
        </a:p>
      </dgm:t>
    </dgm:pt>
    <dgm:pt modelId="{B92B6D32-1006-B547-9EAF-D633A77FEFBC}" type="sibTrans" cxnId="{144477EA-8C25-B144-80BB-A38E417ECAA8}">
      <dgm:prSet/>
      <dgm:spPr/>
      <dgm:t>
        <a:bodyPr/>
        <a:lstStyle/>
        <a:p>
          <a:endParaRPr lang="en-US"/>
        </a:p>
      </dgm:t>
    </dgm:pt>
    <dgm:pt modelId="{A2F621EF-7154-0C45-873D-71BA7DAEAC6E}">
      <dgm:prSet phldrT="[Text]" custT="1"/>
      <dgm:spPr/>
      <dgm:t>
        <a:bodyPr/>
        <a:lstStyle/>
        <a:p>
          <a:r>
            <a:rPr lang="en-US" sz="1200" dirty="0" smtClean="0"/>
            <a:t>Twelve factor applications</a:t>
          </a:r>
          <a:endParaRPr lang="en-US" sz="1200" dirty="0"/>
        </a:p>
      </dgm:t>
    </dgm:pt>
    <dgm:pt modelId="{69AEEED9-87B9-3044-B4EB-0D4F6D0B1DD8}" type="parTrans" cxnId="{3FA0E54A-358B-2448-ADE3-DD1830FB0F79}">
      <dgm:prSet/>
      <dgm:spPr/>
      <dgm:t>
        <a:bodyPr/>
        <a:lstStyle/>
        <a:p>
          <a:endParaRPr lang="en-US"/>
        </a:p>
      </dgm:t>
    </dgm:pt>
    <dgm:pt modelId="{FAEB09E7-7341-A840-B943-4B4240E8B89F}" type="sibTrans" cxnId="{3FA0E54A-358B-2448-ADE3-DD1830FB0F79}">
      <dgm:prSet/>
      <dgm:spPr/>
      <dgm:t>
        <a:bodyPr/>
        <a:lstStyle/>
        <a:p>
          <a:endParaRPr lang="en-US"/>
        </a:p>
      </dgm:t>
    </dgm:pt>
    <dgm:pt modelId="{5243B79A-499C-4346-92C4-5D274DEE0E0B}">
      <dgm:prSet phldrT="[Text]" custT="1"/>
      <dgm:spPr/>
      <dgm:t>
        <a:bodyPr/>
        <a:lstStyle/>
        <a:p>
          <a:r>
            <a:rPr lang="en-US" sz="1200" dirty="0" smtClean="0"/>
            <a:t>Horizontally scalable</a:t>
          </a:r>
          <a:endParaRPr lang="en-US" sz="1200" dirty="0"/>
        </a:p>
      </dgm:t>
    </dgm:pt>
    <dgm:pt modelId="{7226D2B3-9665-5044-ACB1-3FBDB458E6DE}" type="parTrans" cxnId="{F66B8215-EC75-7F40-9A86-B1F82F5A855F}">
      <dgm:prSet/>
      <dgm:spPr/>
      <dgm:t>
        <a:bodyPr/>
        <a:lstStyle/>
        <a:p>
          <a:endParaRPr lang="en-US"/>
        </a:p>
      </dgm:t>
    </dgm:pt>
    <dgm:pt modelId="{ECF77B45-3189-5C4F-8599-A3785F962245}" type="sibTrans" cxnId="{F66B8215-EC75-7F40-9A86-B1F82F5A855F}">
      <dgm:prSet/>
      <dgm:spPr/>
      <dgm:t>
        <a:bodyPr/>
        <a:lstStyle/>
        <a:p>
          <a:endParaRPr lang="en-US"/>
        </a:p>
      </dgm:t>
    </dgm:pt>
    <dgm:pt modelId="{98FC19A5-C280-8B42-8EFD-B629B1B3B2A3}">
      <dgm:prSet custT="1"/>
      <dgm:spPr/>
      <dgm:t>
        <a:bodyPr/>
        <a:lstStyle/>
        <a:p>
          <a:r>
            <a:rPr lang="en-US" sz="2400" dirty="0" smtClean="0"/>
            <a:t>Cloud Ready</a:t>
          </a:r>
          <a:endParaRPr lang="en-US" sz="2400" dirty="0"/>
        </a:p>
      </dgm:t>
    </dgm:pt>
    <dgm:pt modelId="{53458F1B-345E-E044-964A-679D2DADA155}" type="parTrans" cxnId="{AB0D402A-04C9-2D4A-AA20-6804DEA7D752}">
      <dgm:prSet/>
      <dgm:spPr/>
      <dgm:t>
        <a:bodyPr/>
        <a:lstStyle/>
        <a:p>
          <a:endParaRPr lang="en-US"/>
        </a:p>
      </dgm:t>
    </dgm:pt>
    <dgm:pt modelId="{7D95703B-B1E1-7C4D-A4F8-75A48857F8E9}" type="sibTrans" cxnId="{AB0D402A-04C9-2D4A-AA20-6804DEA7D752}">
      <dgm:prSet/>
      <dgm:spPr/>
      <dgm:t>
        <a:bodyPr/>
        <a:lstStyle/>
        <a:p>
          <a:endParaRPr lang="en-US"/>
        </a:p>
      </dgm:t>
    </dgm:pt>
    <dgm:pt modelId="{60753F2B-B755-164A-B0D6-2A848CCD5D72}">
      <dgm:prSet custT="1"/>
      <dgm:spPr/>
      <dgm:t>
        <a:bodyPr/>
        <a:lstStyle/>
        <a:p>
          <a:r>
            <a:rPr lang="en-US" sz="1200" dirty="0" smtClean="0"/>
            <a:t>Proactive testing for failure</a:t>
          </a:r>
          <a:endParaRPr lang="en-US" sz="1200" dirty="0"/>
        </a:p>
      </dgm:t>
    </dgm:pt>
    <dgm:pt modelId="{627F12C1-23A1-E141-8C52-3E43A09AC556}" type="parTrans" cxnId="{2F013850-9C99-7F4A-B7FF-75DED28D1F7D}">
      <dgm:prSet/>
      <dgm:spPr/>
      <dgm:t>
        <a:bodyPr/>
        <a:lstStyle/>
        <a:p>
          <a:endParaRPr lang="en-US"/>
        </a:p>
      </dgm:t>
    </dgm:pt>
    <dgm:pt modelId="{FFB32933-A32D-6746-B269-73E2ECA718C1}" type="sibTrans" cxnId="{2F013850-9C99-7F4A-B7FF-75DED28D1F7D}">
      <dgm:prSet/>
      <dgm:spPr/>
      <dgm:t>
        <a:bodyPr/>
        <a:lstStyle/>
        <a:p>
          <a:endParaRPr lang="en-US"/>
        </a:p>
      </dgm:t>
    </dgm:pt>
    <dgm:pt modelId="{FBC6FC9C-2B27-B94E-8E95-2EF916E643BF}">
      <dgm:prSet custT="1"/>
      <dgm:spPr/>
      <dgm:t>
        <a:bodyPr/>
        <a:lstStyle/>
        <a:p>
          <a:r>
            <a:rPr lang="en-US" sz="1200" dirty="0" smtClean="0"/>
            <a:t>Cloud agnostic runtime implementation</a:t>
          </a:r>
          <a:endParaRPr lang="en-US" sz="1200" dirty="0"/>
        </a:p>
      </dgm:t>
    </dgm:pt>
    <dgm:pt modelId="{8A3EEA7E-CB76-674D-9685-4807546C934D}" type="parTrans" cxnId="{B2D1D697-1258-FD4B-B7A6-10AC1C08FB13}">
      <dgm:prSet/>
      <dgm:spPr/>
      <dgm:t>
        <a:bodyPr/>
        <a:lstStyle/>
        <a:p>
          <a:endParaRPr lang="en-US"/>
        </a:p>
      </dgm:t>
    </dgm:pt>
    <dgm:pt modelId="{F1A11E64-E2B0-EC41-8C89-A25617A0D7FB}" type="sibTrans" cxnId="{B2D1D697-1258-FD4B-B7A6-10AC1C08FB13}">
      <dgm:prSet/>
      <dgm:spPr/>
      <dgm:t>
        <a:bodyPr/>
        <a:lstStyle/>
        <a:p>
          <a:endParaRPr lang="en-US"/>
        </a:p>
      </dgm:t>
    </dgm:pt>
    <dgm:pt modelId="{4754DA08-73C1-604D-A584-4859CCE65960}">
      <dgm:prSet custT="1"/>
      <dgm:spPr/>
      <dgm:t>
        <a:bodyPr/>
        <a:lstStyle/>
        <a:p>
          <a:r>
            <a:rPr lang="en-US" sz="1200" dirty="0" smtClean="0"/>
            <a:t>Metrics and monitoring baked in</a:t>
          </a:r>
          <a:endParaRPr lang="en-US" sz="1200" dirty="0"/>
        </a:p>
      </dgm:t>
    </dgm:pt>
    <dgm:pt modelId="{B81896E2-577B-444A-8683-E7F3244639A4}" type="parTrans" cxnId="{C9B758AD-7AA2-9C41-93FE-F35BFFAF6DB7}">
      <dgm:prSet/>
      <dgm:spPr/>
      <dgm:t>
        <a:bodyPr/>
        <a:lstStyle/>
        <a:p>
          <a:endParaRPr lang="en-US"/>
        </a:p>
      </dgm:t>
    </dgm:pt>
    <dgm:pt modelId="{20472F0B-AD73-4B49-8FE7-1F22882013A0}" type="sibTrans" cxnId="{C9B758AD-7AA2-9C41-93FE-F35BFFAF6DB7}">
      <dgm:prSet/>
      <dgm:spPr/>
      <dgm:t>
        <a:bodyPr/>
        <a:lstStyle/>
        <a:p>
          <a:endParaRPr lang="en-US"/>
        </a:p>
      </dgm:t>
    </dgm:pt>
    <dgm:pt modelId="{E52F1B50-972C-2A4D-A179-0A7BA21B9515}">
      <dgm:prSet phldrT="[Text]" custT="1"/>
      <dgm:spPr/>
      <dgm:t>
        <a:bodyPr/>
        <a:lstStyle/>
        <a:p>
          <a:r>
            <a:rPr lang="en-US" sz="1200" dirty="0" smtClean="0"/>
            <a:t>Leverage platform for HA</a:t>
          </a:r>
          <a:endParaRPr lang="en-US" sz="1200" dirty="0"/>
        </a:p>
      </dgm:t>
    </dgm:pt>
    <dgm:pt modelId="{DAA26118-D222-1D4B-BDB2-B5B636A15E87}" type="parTrans" cxnId="{58BC3676-8741-5646-BB1E-5C2667160EAF}">
      <dgm:prSet/>
      <dgm:spPr/>
      <dgm:t>
        <a:bodyPr/>
        <a:lstStyle/>
        <a:p>
          <a:endParaRPr lang="en-US"/>
        </a:p>
      </dgm:t>
    </dgm:pt>
    <dgm:pt modelId="{695729EB-AB42-E641-9231-674439C21E0B}" type="sibTrans" cxnId="{58BC3676-8741-5646-BB1E-5C2667160EAF}">
      <dgm:prSet/>
      <dgm:spPr/>
      <dgm:t>
        <a:bodyPr/>
        <a:lstStyle/>
        <a:p>
          <a:endParaRPr lang="en-US"/>
        </a:p>
      </dgm:t>
    </dgm:pt>
    <dgm:pt modelId="{7CC53C43-BB1E-3544-B776-2998B36EF899}">
      <dgm:prSet custT="1"/>
      <dgm:spPr/>
      <dgm:t>
        <a:bodyPr/>
        <a:lstStyle/>
        <a:p>
          <a:r>
            <a:rPr lang="en-US" sz="1200" dirty="0" smtClean="0"/>
            <a:t>No file-system requirements or uses S3 API</a:t>
          </a:r>
          <a:endParaRPr lang="en-US" sz="1200" dirty="0"/>
        </a:p>
      </dgm:t>
    </dgm:pt>
    <dgm:pt modelId="{A2486DFC-8DFC-0A47-8D67-BDFD2B15969A}" type="parTrans" cxnId="{070DE5EA-0401-B041-A6C3-5A3A092DD02D}">
      <dgm:prSet/>
      <dgm:spPr/>
      <dgm:t>
        <a:bodyPr/>
        <a:lstStyle/>
        <a:p>
          <a:endParaRPr lang="en-US"/>
        </a:p>
      </dgm:t>
    </dgm:pt>
    <dgm:pt modelId="{D8095557-59AB-7844-8ACA-24E1C28BEC48}" type="sibTrans" cxnId="{070DE5EA-0401-B041-A6C3-5A3A092DD02D}">
      <dgm:prSet/>
      <dgm:spPr/>
      <dgm:t>
        <a:bodyPr/>
        <a:lstStyle/>
        <a:p>
          <a:endParaRPr lang="en-US"/>
        </a:p>
      </dgm:t>
    </dgm:pt>
    <dgm:pt modelId="{1DF016FA-E8A2-1D41-9AF8-3501272A4339}">
      <dgm:prSet custT="1"/>
      <dgm:spPr/>
      <dgm:t>
        <a:bodyPr/>
        <a:lstStyle/>
        <a:p>
          <a:r>
            <a:rPr lang="en-US" sz="1200" dirty="0" smtClean="0"/>
            <a:t>Self-contained application</a:t>
          </a:r>
          <a:endParaRPr lang="en-US" sz="1200" dirty="0"/>
        </a:p>
      </dgm:t>
    </dgm:pt>
    <dgm:pt modelId="{2056E2BB-C9B7-3B4E-8956-89E3695CA7B1}" type="parTrans" cxnId="{6798D0E5-0AC5-8548-8B20-448AD6F34F54}">
      <dgm:prSet/>
      <dgm:spPr/>
      <dgm:t>
        <a:bodyPr/>
        <a:lstStyle/>
        <a:p>
          <a:endParaRPr lang="en-US"/>
        </a:p>
      </dgm:t>
    </dgm:pt>
    <dgm:pt modelId="{8E6AE544-6658-8241-88B2-C8AEA94980A5}" type="sibTrans" cxnId="{6798D0E5-0AC5-8548-8B20-448AD6F34F54}">
      <dgm:prSet/>
      <dgm:spPr/>
      <dgm:t>
        <a:bodyPr/>
        <a:lstStyle/>
        <a:p>
          <a:endParaRPr lang="en-US"/>
        </a:p>
      </dgm:t>
    </dgm:pt>
    <dgm:pt modelId="{4AC92DBA-8075-2D4F-BCCE-66A88C1D023A}">
      <dgm:prSet custT="1"/>
      <dgm:spPr/>
      <dgm:t>
        <a:bodyPr/>
        <a:lstStyle/>
        <a:p>
          <a:r>
            <a:rPr lang="en-US" sz="1200" dirty="0" smtClean="0"/>
            <a:t>Platform managed ports and addressing</a:t>
          </a:r>
          <a:endParaRPr lang="en-US" sz="1200" dirty="0"/>
        </a:p>
      </dgm:t>
    </dgm:pt>
    <dgm:pt modelId="{4BAE5AC1-B786-584D-96CB-C06B3E7A0891}" type="parTrans" cxnId="{048B0502-1BB8-E64C-8115-3B9E4BA9A7C7}">
      <dgm:prSet/>
      <dgm:spPr/>
      <dgm:t>
        <a:bodyPr/>
        <a:lstStyle/>
        <a:p>
          <a:endParaRPr lang="en-US"/>
        </a:p>
      </dgm:t>
    </dgm:pt>
    <dgm:pt modelId="{C44017C7-EBD7-B14B-8104-CA9FEAE0294D}" type="sibTrans" cxnId="{048B0502-1BB8-E64C-8115-3B9E4BA9A7C7}">
      <dgm:prSet/>
      <dgm:spPr/>
      <dgm:t>
        <a:bodyPr/>
        <a:lstStyle/>
        <a:p>
          <a:endParaRPr lang="en-US"/>
        </a:p>
      </dgm:t>
    </dgm:pt>
    <dgm:pt modelId="{BD9376FD-E888-B34E-9FA0-604BB4057748}">
      <dgm:prSet custT="1"/>
      <dgm:spPr/>
      <dgm:t>
        <a:bodyPr/>
        <a:lstStyle/>
        <a:p>
          <a:r>
            <a:rPr lang="en-US" sz="1200" dirty="0" smtClean="0"/>
            <a:t>Consume off platform services using platform semantics</a:t>
          </a:r>
          <a:endParaRPr lang="en-US" sz="1200" dirty="0"/>
        </a:p>
      </dgm:t>
    </dgm:pt>
    <dgm:pt modelId="{44D2D358-E274-9441-8C10-5315BEBAE79E}" type="parTrans" cxnId="{DEED4976-14F1-164B-B0F7-542CE4E750BF}">
      <dgm:prSet/>
      <dgm:spPr/>
      <dgm:t>
        <a:bodyPr/>
        <a:lstStyle/>
        <a:p>
          <a:endParaRPr lang="en-US"/>
        </a:p>
      </dgm:t>
    </dgm:pt>
    <dgm:pt modelId="{69612B02-4921-9B4D-BDD7-98556F942EB5}" type="sibTrans" cxnId="{DEED4976-14F1-164B-B0F7-542CE4E750BF}">
      <dgm:prSet/>
      <dgm:spPr/>
      <dgm:t>
        <a:bodyPr/>
        <a:lstStyle/>
        <a:p>
          <a:endParaRPr lang="en-US"/>
        </a:p>
      </dgm:t>
    </dgm:pt>
    <dgm:pt modelId="{0A5AFC2E-019B-8345-A83D-C3899FFEF9EB}" type="pres">
      <dgm:prSet presAssocID="{54B43E6A-D325-814B-ABED-6DCC31EE5B20}" presName="Name0" presStyleCnt="0">
        <dgm:presLayoutVars>
          <dgm:dir/>
          <dgm:animLvl val="lvl"/>
          <dgm:resizeHandles val="exact"/>
        </dgm:presLayoutVars>
      </dgm:prSet>
      <dgm:spPr/>
      <dgm:t>
        <a:bodyPr/>
        <a:lstStyle/>
        <a:p>
          <a:endParaRPr lang="en-US"/>
        </a:p>
      </dgm:t>
    </dgm:pt>
    <dgm:pt modelId="{AF72B466-BBC6-E04E-B119-2690737EF82E}" type="pres">
      <dgm:prSet presAssocID="{F6D7406D-5E5A-8A43-A708-F06431DB7449}" presName="linNode" presStyleCnt="0"/>
      <dgm:spPr/>
    </dgm:pt>
    <dgm:pt modelId="{1949CA87-4EB6-2346-ACEE-269E5F553B47}" type="pres">
      <dgm:prSet presAssocID="{F6D7406D-5E5A-8A43-A708-F06431DB7449}" presName="parentText" presStyleLbl="node1" presStyleIdx="0" presStyleCnt="4">
        <dgm:presLayoutVars>
          <dgm:chMax val="1"/>
          <dgm:bulletEnabled val="1"/>
        </dgm:presLayoutVars>
      </dgm:prSet>
      <dgm:spPr/>
      <dgm:t>
        <a:bodyPr/>
        <a:lstStyle/>
        <a:p>
          <a:endParaRPr lang="en-US"/>
        </a:p>
      </dgm:t>
    </dgm:pt>
    <dgm:pt modelId="{32BB8E4B-8458-274D-A149-3F7E76D5E0E0}" type="pres">
      <dgm:prSet presAssocID="{F6D7406D-5E5A-8A43-A708-F06431DB7449}" presName="descendantText" presStyleLbl="alignAccFollowNode1" presStyleIdx="0" presStyleCnt="4">
        <dgm:presLayoutVars>
          <dgm:bulletEnabled val="1"/>
        </dgm:presLayoutVars>
      </dgm:prSet>
      <dgm:spPr/>
      <dgm:t>
        <a:bodyPr/>
        <a:lstStyle/>
        <a:p>
          <a:endParaRPr lang="en-US"/>
        </a:p>
      </dgm:t>
    </dgm:pt>
    <dgm:pt modelId="{0BB9F07E-8C87-D24B-8425-124776C7844B}" type="pres">
      <dgm:prSet presAssocID="{552E9DB6-11D8-1949-9A47-FA3E4F757E9A}" presName="sp" presStyleCnt="0"/>
      <dgm:spPr/>
    </dgm:pt>
    <dgm:pt modelId="{78CEE9B8-968E-BA4E-830D-2D31304EC19B}" type="pres">
      <dgm:prSet presAssocID="{AB70BEF6-C1AB-5C4D-A1B3-8BB17838B200}" presName="linNode" presStyleCnt="0"/>
      <dgm:spPr/>
    </dgm:pt>
    <dgm:pt modelId="{A2CE7BEF-D91D-8B4C-B9A9-7C96138D5BF5}" type="pres">
      <dgm:prSet presAssocID="{AB70BEF6-C1AB-5C4D-A1B3-8BB17838B200}" presName="parentText" presStyleLbl="node1" presStyleIdx="1" presStyleCnt="4">
        <dgm:presLayoutVars>
          <dgm:chMax val="1"/>
          <dgm:bulletEnabled val="1"/>
        </dgm:presLayoutVars>
      </dgm:prSet>
      <dgm:spPr/>
      <dgm:t>
        <a:bodyPr/>
        <a:lstStyle/>
        <a:p>
          <a:endParaRPr lang="en-US"/>
        </a:p>
      </dgm:t>
    </dgm:pt>
    <dgm:pt modelId="{E12B88AC-458F-3245-AA82-9E0E52B718EB}" type="pres">
      <dgm:prSet presAssocID="{AB70BEF6-C1AB-5C4D-A1B3-8BB17838B200}" presName="descendantText" presStyleLbl="alignAccFollowNode1" presStyleIdx="1" presStyleCnt="4" custScaleY="182861">
        <dgm:presLayoutVars>
          <dgm:bulletEnabled val="1"/>
        </dgm:presLayoutVars>
      </dgm:prSet>
      <dgm:spPr/>
      <dgm:t>
        <a:bodyPr/>
        <a:lstStyle/>
        <a:p>
          <a:endParaRPr lang="en-US"/>
        </a:p>
      </dgm:t>
    </dgm:pt>
    <dgm:pt modelId="{A1B7E0C9-1B43-DD4E-A0C0-9982D6C89175}" type="pres">
      <dgm:prSet presAssocID="{5D8072FD-270B-CE4E-81D0-4731E433D8D4}" presName="sp" presStyleCnt="0"/>
      <dgm:spPr/>
    </dgm:pt>
    <dgm:pt modelId="{2CBD4470-2C39-084B-A33D-C73E31DFAB91}" type="pres">
      <dgm:prSet presAssocID="{2EB29F20-E274-474B-B279-37B45D4D38DA}" presName="linNode" presStyleCnt="0"/>
      <dgm:spPr/>
    </dgm:pt>
    <dgm:pt modelId="{ACC6B92C-F540-074D-86CF-22A13AC174AF}" type="pres">
      <dgm:prSet presAssocID="{2EB29F20-E274-474B-B279-37B45D4D38DA}" presName="parentText" presStyleLbl="node1" presStyleIdx="2" presStyleCnt="4">
        <dgm:presLayoutVars>
          <dgm:chMax val="1"/>
          <dgm:bulletEnabled val="1"/>
        </dgm:presLayoutVars>
      </dgm:prSet>
      <dgm:spPr/>
      <dgm:t>
        <a:bodyPr/>
        <a:lstStyle/>
        <a:p>
          <a:endParaRPr lang="en-US"/>
        </a:p>
      </dgm:t>
    </dgm:pt>
    <dgm:pt modelId="{25968390-0BCD-D64E-81DD-7258056AE356}" type="pres">
      <dgm:prSet presAssocID="{2EB29F20-E274-474B-B279-37B45D4D38DA}" presName="descendantText" presStyleLbl="alignAccFollowNode1" presStyleIdx="2" presStyleCnt="4">
        <dgm:presLayoutVars>
          <dgm:bulletEnabled val="1"/>
        </dgm:presLayoutVars>
      </dgm:prSet>
      <dgm:spPr/>
      <dgm:t>
        <a:bodyPr/>
        <a:lstStyle/>
        <a:p>
          <a:endParaRPr lang="en-US"/>
        </a:p>
      </dgm:t>
    </dgm:pt>
    <dgm:pt modelId="{4FEB4A06-AA64-384C-A4AB-CBFE075A0E25}" type="pres">
      <dgm:prSet presAssocID="{B92B6D32-1006-B547-9EAF-D633A77FEFBC}" presName="sp" presStyleCnt="0"/>
      <dgm:spPr/>
    </dgm:pt>
    <dgm:pt modelId="{034AC449-70ED-2B4F-B25D-019DA2FE8BF9}" type="pres">
      <dgm:prSet presAssocID="{98FC19A5-C280-8B42-8EFD-B629B1B3B2A3}" presName="linNode" presStyleCnt="0"/>
      <dgm:spPr/>
    </dgm:pt>
    <dgm:pt modelId="{208AB1C2-503F-6B48-8095-29D398A8C00F}" type="pres">
      <dgm:prSet presAssocID="{98FC19A5-C280-8B42-8EFD-B629B1B3B2A3}" presName="parentText" presStyleLbl="node1" presStyleIdx="3" presStyleCnt="4">
        <dgm:presLayoutVars>
          <dgm:chMax val="1"/>
          <dgm:bulletEnabled val="1"/>
        </dgm:presLayoutVars>
      </dgm:prSet>
      <dgm:spPr/>
      <dgm:t>
        <a:bodyPr/>
        <a:lstStyle/>
        <a:p>
          <a:endParaRPr lang="en-US"/>
        </a:p>
      </dgm:t>
    </dgm:pt>
    <dgm:pt modelId="{E90F4609-0480-B448-B21A-7BCC5F218B85}" type="pres">
      <dgm:prSet presAssocID="{98FC19A5-C280-8B42-8EFD-B629B1B3B2A3}" presName="descendantText" presStyleLbl="alignAccFollowNode1" presStyleIdx="3" presStyleCnt="4" custScaleY="144124">
        <dgm:presLayoutVars>
          <dgm:bulletEnabled val="1"/>
        </dgm:presLayoutVars>
      </dgm:prSet>
      <dgm:spPr/>
      <dgm:t>
        <a:bodyPr/>
        <a:lstStyle/>
        <a:p>
          <a:endParaRPr lang="en-US"/>
        </a:p>
      </dgm:t>
    </dgm:pt>
  </dgm:ptLst>
  <dgm:cxnLst>
    <dgm:cxn modelId="{7832DEAC-5DE4-AC4B-A17C-8B087A02BBE4}" type="presOf" srcId="{AB70BEF6-C1AB-5C4D-A1B3-8BB17838B200}" destId="{A2CE7BEF-D91D-8B4C-B9A9-7C96138D5BF5}" srcOrd="0" destOrd="0" presId="urn:microsoft.com/office/officeart/2005/8/layout/vList5"/>
    <dgm:cxn modelId="{EB2870FD-9664-9E46-ABC9-AF8467E30B62}" type="presOf" srcId="{F6D7406D-5E5A-8A43-A708-F06431DB7449}" destId="{1949CA87-4EB6-2346-ACEE-269E5F553B47}" srcOrd="0" destOrd="0" presId="urn:microsoft.com/office/officeart/2005/8/layout/vList5"/>
    <dgm:cxn modelId="{27B77B8D-5B52-9C4C-AD44-69BBB8AD53E4}" srcId="{F6D7406D-5E5A-8A43-A708-F06431DB7449}" destId="{B041023F-6344-9A44-A707-AB51A1DB8EDA}" srcOrd="0" destOrd="0" parTransId="{7A85DE43-745B-0A43-8574-459B7A1F76A9}" sibTransId="{ED0235AD-B818-8C4F-AEBB-EF03D5B76B7F}"/>
    <dgm:cxn modelId="{CE01765E-F01F-0A42-A6B1-3E840E10956D}" type="presOf" srcId="{FBC6FC9C-2B27-B94E-8E95-2EF916E643BF}" destId="{E12B88AC-458F-3245-AA82-9E0E52B718EB}" srcOrd="0" destOrd="4" presId="urn:microsoft.com/office/officeart/2005/8/layout/vList5"/>
    <dgm:cxn modelId="{FB64B291-AF44-1E4D-AFCC-7F1598272E91}" type="presOf" srcId="{E52F1B50-972C-2A4D-A179-0A7BA21B9515}" destId="{25968390-0BCD-D64E-81DD-7258056AE356}" srcOrd="0" destOrd="2" presId="urn:microsoft.com/office/officeart/2005/8/layout/vList5"/>
    <dgm:cxn modelId="{048B0502-1BB8-E64C-8115-3B9E4BA9A7C7}" srcId="{98FC19A5-C280-8B42-8EFD-B629B1B3B2A3}" destId="{4AC92DBA-8075-2D4F-BCCE-66A88C1D023A}" srcOrd="2" destOrd="0" parTransId="{4BAE5AC1-B786-584D-96CB-C06B3E7A0891}" sibTransId="{C44017C7-EBD7-B14B-8104-CA9FEAE0294D}"/>
    <dgm:cxn modelId="{58BC3676-8741-5646-BB1E-5C2667160EAF}" srcId="{2EB29F20-E274-474B-B279-37B45D4D38DA}" destId="{E52F1B50-972C-2A4D-A179-0A7BA21B9515}" srcOrd="2" destOrd="0" parTransId="{DAA26118-D222-1D4B-BDB2-B5B636A15E87}" sibTransId="{695729EB-AB42-E641-9231-674439C21E0B}"/>
    <dgm:cxn modelId="{DEED4976-14F1-164B-B0F7-542CE4E750BF}" srcId="{98FC19A5-C280-8B42-8EFD-B629B1B3B2A3}" destId="{BD9376FD-E888-B34E-9FA0-604BB4057748}" srcOrd="3" destOrd="0" parTransId="{44D2D358-E274-9441-8C10-5315BEBAE79E}" sibTransId="{69612B02-4921-9B4D-BDD7-98556F942EB5}"/>
    <dgm:cxn modelId="{2BC9D33B-EE32-2E4F-952E-28D513F88CB7}" srcId="{54B43E6A-D325-814B-ABED-6DCC31EE5B20}" destId="{AB70BEF6-C1AB-5C4D-A1B3-8BB17838B200}" srcOrd="1" destOrd="0" parTransId="{20C193C6-5C2A-CC40-A1EB-932F3145DEED}" sibTransId="{5D8072FD-270B-CE4E-81D0-4731E433D8D4}"/>
    <dgm:cxn modelId="{070DE5EA-0401-B041-A6C3-5A3A092DD02D}" srcId="{98FC19A5-C280-8B42-8EFD-B629B1B3B2A3}" destId="{7CC53C43-BB1E-3544-B776-2998B36EF899}" srcOrd="0" destOrd="0" parTransId="{A2486DFC-8DFC-0A47-8D67-BDFD2B15969A}" sibTransId="{D8095557-59AB-7844-8ACA-24E1C28BEC48}"/>
    <dgm:cxn modelId="{4EA9EEA4-4F00-7C41-8333-27854C70B969}" srcId="{F6D7406D-5E5A-8A43-A708-F06431DB7449}" destId="{C07D101E-D8E3-B047-8D9B-B252560027A0}" srcOrd="1" destOrd="0" parTransId="{23CC7854-5481-264C-9119-05CE2ABBF52A}" sibTransId="{4C6DC89C-390C-504A-9A7E-581C321025A6}"/>
    <dgm:cxn modelId="{76ECC195-338F-4D4B-93AF-E761928F437C}" srcId="{AB70BEF6-C1AB-5C4D-A1B3-8BB17838B200}" destId="{200D36FF-8433-794B-925D-72505575EBB6}" srcOrd="1" destOrd="0" parTransId="{F4BFDE72-B886-2546-8390-409CA149F6C6}" sibTransId="{3CC0E504-52C7-2A49-888D-17F58AB6B85D}"/>
    <dgm:cxn modelId="{5B905A67-295D-3248-AA24-ED37C5787DB0}" type="presOf" srcId="{A2F621EF-7154-0C45-873D-71BA7DAEAC6E}" destId="{25968390-0BCD-D64E-81DD-7258056AE356}" srcOrd="0" destOrd="0" presId="urn:microsoft.com/office/officeart/2005/8/layout/vList5"/>
    <dgm:cxn modelId="{F3401A21-59F7-FC42-94A5-484AEEFA0A5D}" type="presOf" srcId="{B041023F-6344-9A44-A707-AB51A1DB8EDA}" destId="{32BB8E4B-8458-274D-A149-3F7E76D5E0E0}" srcOrd="0" destOrd="0" presId="urn:microsoft.com/office/officeart/2005/8/layout/vList5"/>
    <dgm:cxn modelId="{32FCB489-F88F-BE4E-81E0-D61651BE8E9A}" srcId="{AB70BEF6-C1AB-5C4D-A1B3-8BB17838B200}" destId="{E94F758D-CE35-0E45-8BD2-E620AD57C706}" srcOrd="0" destOrd="0" parTransId="{0EC4D7AD-8226-794E-9E30-B04BE3036355}" sibTransId="{AFF6D2C1-DB83-BC45-8AC8-EC453C01FE44}"/>
    <dgm:cxn modelId="{E116BC3D-C68E-3C43-AE21-DB59C0C3062D}" type="presOf" srcId="{98FC19A5-C280-8B42-8EFD-B629B1B3B2A3}" destId="{208AB1C2-503F-6B48-8095-29D398A8C00F}" srcOrd="0" destOrd="0" presId="urn:microsoft.com/office/officeart/2005/8/layout/vList5"/>
    <dgm:cxn modelId="{2168571E-A84A-5941-9FEA-0364EBA9D671}" type="presOf" srcId="{7CC53C43-BB1E-3544-B776-2998B36EF899}" destId="{E90F4609-0480-B448-B21A-7BCC5F218B85}" srcOrd="0" destOrd="0" presId="urn:microsoft.com/office/officeart/2005/8/layout/vList5"/>
    <dgm:cxn modelId="{2F013850-9C99-7F4A-B7FF-75DED28D1F7D}" srcId="{AB70BEF6-C1AB-5C4D-A1B3-8BB17838B200}" destId="{60753F2B-B755-164A-B0D6-2A848CCD5D72}" srcOrd="2" destOrd="0" parTransId="{627F12C1-23A1-E141-8C52-3E43A09AC556}" sibTransId="{FFB32933-A32D-6746-B269-73E2ECA718C1}"/>
    <dgm:cxn modelId="{8C9C4418-2ECF-AB4A-8DBB-0B1B6EDD21CD}" type="presOf" srcId="{5243B79A-499C-4346-92C4-5D274DEE0E0B}" destId="{25968390-0BCD-D64E-81DD-7258056AE356}" srcOrd="0" destOrd="1" presId="urn:microsoft.com/office/officeart/2005/8/layout/vList5"/>
    <dgm:cxn modelId="{734B9435-9953-5D44-AE12-080ED301836A}" type="presOf" srcId="{200D36FF-8433-794B-925D-72505575EBB6}" destId="{E12B88AC-458F-3245-AA82-9E0E52B718EB}" srcOrd="0" destOrd="1" presId="urn:microsoft.com/office/officeart/2005/8/layout/vList5"/>
    <dgm:cxn modelId="{F66B8215-EC75-7F40-9A86-B1F82F5A855F}" srcId="{2EB29F20-E274-474B-B279-37B45D4D38DA}" destId="{5243B79A-499C-4346-92C4-5D274DEE0E0B}" srcOrd="1" destOrd="0" parTransId="{7226D2B3-9665-5044-ACB1-3FBDB458E6DE}" sibTransId="{ECF77B45-3189-5C4F-8599-A3785F962245}"/>
    <dgm:cxn modelId="{84DF8BDD-E1C2-554E-82D7-31AFEE7AA936}" type="presOf" srcId="{54B43E6A-D325-814B-ABED-6DCC31EE5B20}" destId="{0A5AFC2E-019B-8345-A83D-C3899FFEF9EB}" srcOrd="0" destOrd="0" presId="urn:microsoft.com/office/officeart/2005/8/layout/vList5"/>
    <dgm:cxn modelId="{1809F202-58A6-BC4B-A864-600EEE11EBC9}" type="presOf" srcId="{4754DA08-73C1-604D-A584-4859CCE65960}" destId="{E12B88AC-458F-3245-AA82-9E0E52B718EB}" srcOrd="0" destOrd="3" presId="urn:microsoft.com/office/officeart/2005/8/layout/vList5"/>
    <dgm:cxn modelId="{144477EA-8C25-B144-80BB-A38E417ECAA8}" srcId="{54B43E6A-D325-814B-ABED-6DCC31EE5B20}" destId="{2EB29F20-E274-474B-B279-37B45D4D38DA}" srcOrd="2" destOrd="0" parTransId="{4305C54D-C617-F34E-A8B5-E9CA238210E3}" sibTransId="{B92B6D32-1006-B547-9EAF-D633A77FEFBC}"/>
    <dgm:cxn modelId="{AB0D402A-04C9-2D4A-AA20-6804DEA7D752}" srcId="{54B43E6A-D325-814B-ABED-6DCC31EE5B20}" destId="{98FC19A5-C280-8B42-8EFD-B629B1B3B2A3}" srcOrd="3" destOrd="0" parTransId="{53458F1B-345E-E044-964A-679D2DADA155}" sibTransId="{7D95703B-B1E1-7C4D-A4F8-75A48857F8E9}"/>
    <dgm:cxn modelId="{85849DEA-871A-0946-82D8-0DA24D8E017E}" type="presOf" srcId="{2EB29F20-E274-474B-B279-37B45D4D38DA}" destId="{ACC6B92C-F540-074D-86CF-22A13AC174AF}" srcOrd="0" destOrd="0" presId="urn:microsoft.com/office/officeart/2005/8/layout/vList5"/>
    <dgm:cxn modelId="{B1A81E37-C9C4-9849-B84F-49C8CAA30C1F}" type="presOf" srcId="{1DF016FA-E8A2-1D41-9AF8-3501272A4339}" destId="{E90F4609-0480-B448-B21A-7BCC5F218B85}" srcOrd="0" destOrd="1" presId="urn:microsoft.com/office/officeart/2005/8/layout/vList5"/>
    <dgm:cxn modelId="{718EDA5D-17E9-3942-A842-785FE6623A7D}" type="presOf" srcId="{BD9376FD-E888-B34E-9FA0-604BB4057748}" destId="{E90F4609-0480-B448-B21A-7BCC5F218B85}" srcOrd="0" destOrd="3" presId="urn:microsoft.com/office/officeart/2005/8/layout/vList5"/>
    <dgm:cxn modelId="{C9B758AD-7AA2-9C41-93FE-F35BFFAF6DB7}" srcId="{AB70BEF6-C1AB-5C4D-A1B3-8BB17838B200}" destId="{4754DA08-73C1-604D-A584-4859CCE65960}" srcOrd="3" destOrd="0" parTransId="{B81896E2-577B-444A-8683-E7F3244639A4}" sibTransId="{20472F0B-AD73-4B49-8FE7-1F22882013A0}"/>
    <dgm:cxn modelId="{9A247642-8E5D-2A43-B8B4-FAC553C16260}" type="presOf" srcId="{E94F758D-CE35-0E45-8BD2-E620AD57C706}" destId="{E12B88AC-458F-3245-AA82-9E0E52B718EB}" srcOrd="0" destOrd="0" presId="urn:microsoft.com/office/officeart/2005/8/layout/vList5"/>
    <dgm:cxn modelId="{9626F2D8-11E8-0943-8C33-68039FD82DC9}" type="presOf" srcId="{60753F2B-B755-164A-B0D6-2A848CCD5D72}" destId="{E12B88AC-458F-3245-AA82-9E0E52B718EB}" srcOrd="0" destOrd="2" presId="urn:microsoft.com/office/officeart/2005/8/layout/vList5"/>
    <dgm:cxn modelId="{6798D0E5-0AC5-8548-8B20-448AD6F34F54}" srcId="{98FC19A5-C280-8B42-8EFD-B629B1B3B2A3}" destId="{1DF016FA-E8A2-1D41-9AF8-3501272A4339}" srcOrd="1" destOrd="0" parTransId="{2056E2BB-C9B7-3B4E-8956-89E3695CA7B1}" sibTransId="{8E6AE544-6658-8241-88B2-C8AEA94980A5}"/>
    <dgm:cxn modelId="{B07E9331-437D-7446-9FDF-FD913EC3E8D6}" type="presOf" srcId="{C07D101E-D8E3-B047-8D9B-B252560027A0}" destId="{32BB8E4B-8458-274D-A149-3F7E76D5E0E0}" srcOrd="0" destOrd="1" presId="urn:microsoft.com/office/officeart/2005/8/layout/vList5"/>
    <dgm:cxn modelId="{B01C4360-E822-7243-BB5B-44904D4A0D5F}" type="presOf" srcId="{4AC92DBA-8075-2D4F-BCCE-66A88C1D023A}" destId="{E90F4609-0480-B448-B21A-7BCC5F218B85}" srcOrd="0" destOrd="2" presId="urn:microsoft.com/office/officeart/2005/8/layout/vList5"/>
    <dgm:cxn modelId="{2414CA17-5636-0F49-A682-00F09E169602}" srcId="{54B43E6A-D325-814B-ABED-6DCC31EE5B20}" destId="{F6D7406D-5E5A-8A43-A708-F06431DB7449}" srcOrd="0" destOrd="0" parTransId="{0263203D-0376-9A49-89BE-49D2D18548A6}" sibTransId="{552E9DB6-11D8-1949-9A47-FA3E4F757E9A}"/>
    <dgm:cxn modelId="{3FA0E54A-358B-2448-ADE3-DD1830FB0F79}" srcId="{2EB29F20-E274-474B-B279-37B45D4D38DA}" destId="{A2F621EF-7154-0C45-873D-71BA7DAEAC6E}" srcOrd="0" destOrd="0" parTransId="{69AEEED9-87B9-3044-B4EB-0D4F6D0B1DD8}" sibTransId="{FAEB09E7-7341-A840-B943-4B4240E8B89F}"/>
    <dgm:cxn modelId="{B2D1D697-1258-FD4B-B7A6-10AC1C08FB13}" srcId="{AB70BEF6-C1AB-5C4D-A1B3-8BB17838B200}" destId="{FBC6FC9C-2B27-B94E-8E95-2EF916E643BF}" srcOrd="4" destOrd="0" parTransId="{8A3EEA7E-CB76-674D-9685-4807546C934D}" sibTransId="{F1A11E64-E2B0-EC41-8C89-A25617A0D7FB}"/>
    <dgm:cxn modelId="{8666DAB0-F635-1949-AF2B-3996BE3E2B3C}" type="presParOf" srcId="{0A5AFC2E-019B-8345-A83D-C3899FFEF9EB}" destId="{AF72B466-BBC6-E04E-B119-2690737EF82E}" srcOrd="0" destOrd="0" presId="urn:microsoft.com/office/officeart/2005/8/layout/vList5"/>
    <dgm:cxn modelId="{A69BC0A5-B4C8-D746-9FE7-B7D57C3DD131}" type="presParOf" srcId="{AF72B466-BBC6-E04E-B119-2690737EF82E}" destId="{1949CA87-4EB6-2346-ACEE-269E5F553B47}" srcOrd="0" destOrd="0" presId="urn:microsoft.com/office/officeart/2005/8/layout/vList5"/>
    <dgm:cxn modelId="{B1E13159-2C85-1242-A711-E7825653F17B}" type="presParOf" srcId="{AF72B466-BBC6-E04E-B119-2690737EF82E}" destId="{32BB8E4B-8458-274D-A149-3F7E76D5E0E0}" srcOrd="1" destOrd="0" presId="urn:microsoft.com/office/officeart/2005/8/layout/vList5"/>
    <dgm:cxn modelId="{11A71814-E685-3745-9E80-88C4CB9DA74E}" type="presParOf" srcId="{0A5AFC2E-019B-8345-A83D-C3899FFEF9EB}" destId="{0BB9F07E-8C87-D24B-8425-124776C7844B}" srcOrd="1" destOrd="0" presId="urn:microsoft.com/office/officeart/2005/8/layout/vList5"/>
    <dgm:cxn modelId="{48A80D55-8304-E042-87BB-54BFD3CA7EAC}" type="presParOf" srcId="{0A5AFC2E-019B-8345-A83D-C3899FFEF9EB}" destId="{78CEE9B8-968E-BA4E-830D-2D31304EC19B}" srcOrd="2" destOrd="0" presId="urn:microsoft.com/office/officeart/2005/8/layout/vList5"/>
    <dgm:cxn modelId="{9DE6AB6F-AB33-C543-9E50-D2E4284F81B0}" type="presParOf" srcId="{78CEE9B8-968E-BA4E-830D-2D31304EC19B}" destId="{A2CE7BEF-D91D-8B4C-B9A9-7C96138D5BF5}" srcOrd="0" destOrd="0" presId="urn:microsoft.com/office/officeart/2005/8/layout/vList5"/>
    <dgm:cxn modelId="{96F066F5-E924-5C42-9EE0-ECE77F0EAFAC}" type="presParOf" srcId="{78CEE9B8-968E-BA4E-830D-2D31304EC19B}" destId="{E12B88AC-458F-3245-AA82-9E0E52B718EB}" srcOrd="1" destOrd="0" presId="urn:microsoft.com/office/officeart/2005/8/layout/vList5"/>
    <dgm:cxn modelId="{DEFD1C2C-94DC-1945-AA89-202FAB8DA9D0}" type="presParOf" srcId="{0A5AFC2E-019B-8345-A83D-C3899FFEF9EB}" destId="{A1B7E0C9-1B43-DD4E-A0C0-9982D6C89175}" srcOrd="3" destOrd="0" presId="urn:microsoft.com/office/officeart/2005/8/layout/vList5"/>
    <dgm:cxn modelId="{3C03D258-B00C-2443-A018-B1F00990F63F}" type="presParOf" srcId="{0A5AFC2E-019B-8345-A83D-C3899FFEF9EB}" destId="{2CBD4470-2C39-084B-A33D-C73E31DFAB91}" srcOrd="4" destOrd="0" presId="urn:microsoft.com/office/officeart/2005/8/layout/vList5"/>
    <dgm:cxn modelId="{E899B828-F469-F44E-9BEB-21AE83295408}" type="presParOf" srcId="{2CBD4470-2C39-084B-A33D-C73E31DFAB91}" destId="{ACC6B92C-F540-074D-86CF-22A13AC174AF}" srcOrd="0" destOrd="0" presId="urn:microsoft.com/office/officeart/2005/8/layout/vList5"/>
    <dgm:cxn modelId="{DD5AE4BB-6E8C-F84F-A4E0-57CECAA52848}" type="presParOf" srcId="{2CBD4470-2C39-084B-A33D-C73E31DFAB91}" destId="{25968390-0BCD-D64E-81DD-7258056AE356}" srcOrd="1" destOrd="0" presId="urn:microsoft.com/office/officeart/2005/8/layout/vList5"/>
    <dgm:cxn modelId="{285E1798-4BBD-4845-9587-39FF466FFB44}" type="presParOf" srcId="{0A5AFC2E-019B-8345-A83D-C3899FFEF9EB}" destId="{4FEB4A06-AA64-384C-A4AB-CBFE075A0E25}" srcOrd="5" destOrd="0" presId="urn:microsoft.com/office/officeart/2005/8/layout/vList5"/>
    <dgm:cxn modelId="{35410047-5C87-EF44-8613-78E063F31E59}" type="presParOf" srcId="{0A5AFC2E-019B-8345-A83D-C3899FFEF9EB}" destId="{034AC449-70ED-2B4F-B25D-019DA2FE8BF9}" srcOrd="6" destOrd="0" presId="urn:microsoft.com/office/officeart/2005/8/layout/vList5"/>
    <dgm:cxn modelId="{41A98402-3FD7-6F43-8975-7B7D24A25B21}" type="presParOf" srcId="{034AC449-70ED-2B4F-B25D-019DA2FE8BF9}" destId="{208AB1C2-503F-6B48-8095-29D398A8C00F}" srcOrd="0" destOrd="0" presId="urn:microsoft.com/office/officeart/2005/8/layout/vList5"/>
    <dgm:cxn modelId="{78A2B154-BC37-DA4F-8F6E-D56BC21A046B}" type="presParOf" srcId="{034AC449-70ED-2B4F-B25D-019DA2FE8BF9}" destId="{E90F4609-0480-B448-B21A-7BCC5F218B8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B8E4B-8458-274D-A149-3F7E76D5E0E0}">
      <dsp:nvSpPr>
        <dsp:cNvPr id="0" name=""/>
        <dsp:cNvSpPr/>
      </dsp:nvSpPr>
      <dsp:spPr>
        <a:xfrm rot="5400000">
          <a:off x="5435405" y="-2335781"/>
          <a:ext cx="567571" cy="53827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Micro-service architecture and principles</a:t>
          </a:r>
          <a:endParaRPr lang="en-US" sz="1200" kern="1200" dirty="0"/>
        </a:p>
        <a:p>
          <a:pPr marL="114300" lvl="1" indent="-114300" algn="l" defTabSz="533400">
            <a:lnSpc>
              <a:spcPct val="90000"/>
            </a:lnSpc>
            <a:spcBef>
              <a:spcPct val="0"/>
            </a:spcBef>
            <a:spcAft>
              <a:spcPct val="15000"/>
            </a:spcAft>
            <a:buChar char="••"/>
          </a:pPr>
          <a:r>
            <a:rPr lang="en-US" sz="1200" kern="1200" dirty="0" smtClean="0"/>
            <a:t>API first design</a:t>
          </a:r>
          <a:endParaRPr lang="en-US" sz="1200" kern="1200" dirty="0"/>
        </a:p>
      </dsp:txBody>
      <dsp:txXfrm rot="-5400000">
        <a:off x="3027807" y="99524"/>
        <a:ext cx="5355061" cy="512157"/>
      </dsp:txXfrm>
    </dsp:sp>
    <dsp:sp modelId="{1949CA87-4EB6-2346-ACEE-269E5F553B47}">
      <dsp:nvSpPr>
        <dsp:cNvPr id="0" name=""/>
        <dsp:cNvSpPr/>
      </dsp:nvSpPr>
      <dsp:spPr>
        <a:xfrm>
          <a:off x="0" y="870"/>
          <a:ext cx="3027807"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Native</a:t>
          </a:r>
          <a:endParaRPr lang="en-US" sz="2400" kern="1200" dirty="0"/>
        </a:p>
      </dsp:txBody>
      <dsp:txXfrm>
        <a:off x="34633" y="35503"/>
        <a:ext cx="2958541" cy="640197"/>
      </dsp:txXfrm>
    </dsp:sp>
    <dsp:sp modelId="{E12B88AC-458F-3245-AA82-9E0E52B718EB}">
      <dsp:nvSpPr>
        <dsp:cNvPr id="0" name=""/>
        <dsp:cNvSpPr/>
      </dsp:nvSpPr>
      <dsp:spPr>
        <a:xfrm rot="5400000">
          <a:off x="5194672" y="-1424014"/>
          <a:ext cx="1037866" cy="5377511"/>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Design for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Apps are unaffected by dependent service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Proactive testing for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Metrics and monitoring baked in</a:t>
          </a:r>
          <a:endParaRPr lang="en-US" sz="1200" kern="1200" dirty="0"/>
        </a:p>
        <a:p>
          <a:pPr marL="114300" lvl="1" indent="-114300" algn="l" defTabSz="533400">
            <a:lnSpc>
              <a:spcPct val="90000"/>
            </a:lnSpc>
            <a:spcBef>
              <a:spcPct val="0"/>
            </a:spcBef>
            <a:spcAft>
              <a:spcPct val="15000"/>
            </a:spcAft>
            <a:buChar char="••"/>
          </a:pPr>
          <a:r>
            <a:rPr lang="en-US" sz="1200" kern="1200" dirty="0" smtClean="0"/>
            <a:t>Cloud agnostic runtime implementation</a:t>
          </a:r>
          <a:endParaRPr lang="en-US" sz="1200" kern="1200" dirty="0"/>
        </a:p>
      </dsp:txBody>
      <dsp:txXfrm rot="-5400000">
        <a:off x="3024850" y="796472"/>
        <a:ext cx="5326847" cy="936538"/>
      </dsp:txXfrm>
    </dsp:sp>
    <dsp:sp modelId="{A2CE7BEF-D91D-8B4C-B9A9-7C96138D5BF5}">
      <dsp:nvSpPr>
        <dsp:cNvPr id="0" name=""/>
        <dsp:cNvSpPr/>
      </dsp:nvSpPr>
      <dsp:spPr>
        <a:xfrm>
          <a:off x="0" y="910009"/>
          <a:ext cx="3024850"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Resilient</a:t>
          </a:r>
          <a:endParaRPr lang="en-US" sz="2400" kern="1200" dirty="0"/>
        </a:p>
      </dsp:txBody>
      <dsp:txXfrm>
        <a:off x="34633" y="944642"/>
        <a:ext cx="2955584" cy="640197"/>
      </dsp:txXfrm>
    </dsp:sp>
    <dsp:sp modelId="{25968390-0BCD-D64E-81DD-7258056AE356}">
      <dsp:nvSpPr>
        <dsp:cNvPr id="0" name=""/>
        <dsp:cNvSpPr/>
      </dsp:nvSpPr>
      <dsp:spPr>
        <a:xfrm rot="5400000">
          <a:off x="5435405" y="-517504"/>
          <a:ext cx="567571" cy="53827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Twelve factor applications</a:t>
          </a:r>
          <a:endParaRPr lang="en-US" sz="1200" kern="1200" dirty="0"/>
        </a:p>
        <a:p>
          <a:pPr marL="114300" lvl="1" indent="-114300" algn="l" defTabSz="533400">
            <a:lnSpc>
              <a:spcPct val="90000"/>
            </a:lnSpc>
            <a:spcBef>
              <a:spcPct val="0"/>
            </a:spcBef>
            <a:spcAft>
              <a:spcPct val="15000"/>
            </a:spcAft>
            <a:buChar char="••"/>
          </a:pPr>
          <a:r>
            <a:rPr lang="en-US" sz="1200" kern="1200" dirty="0" smtClean="0"/>
            <a:t>Horizontally scalable</a:t>
          </a:r>
          <a:endParaRPr lang="en-US" sz="1200" kern="1200" dirty="0"/>
        </a:p>
        <a:p>
          <a:pPr marL="114300" lvl="1" indent="-114300" algn="l" defTabSz="533400">
            <a:lnSpc>
              <a:spcPct val="90000"/>
            </a:lnSpc>
            <a:spcBef>
              <a:spcPct val="0"/>
            </a:spcBef>
            <a:spcAft>
              <a:spcPct val="15000"/>
            </a:spcAft>
            <a:buChar char="••"/>
          </a:pPr>
          <a:r>
            <a:rPr lang="en-US" sz="1200" kern="1200" dirty="0" smtClean="0"/>
            <a:t>Leverage platform for HA</a:t>
          </a:r>
          <a:endParaRPr lang="en-US" sz="1200" kern="1200" dirty="0"/>
        </a:p>
      </dsp:txBody>
      <dsp:txXfrm rot="-5400000">
        <a:off x="3027807" y="1917801"/>
        <a:ext cx="5355061" cy="512157"/>
      </dsp:txXfrm>
    </dsp:sp>
    <dsp:sp modelId="{ACC6B92C-F540-074D-86CF-22A13AC174AF}">
      <dsp:nvSpPr>
        <dsp:cNvPr id="0" name=""/>
        <dsp:cNvSpPr/>
      </dsp:nvSpPr>
      <dsp:spPr>
        <a:xfrm>
          <a:off x="0" y="1819147"/>
          <a:ext cx="3027807"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Friendly</a:t>
          </a:r>
          <a:endParaRPr lang="en-US" sz="2400" kern="1200" dirty="0"/>
        </a:p>
      </dsp:txBody>
      <dsp:txXfrm>
        <a:off x="34633" y="1853780"/>
        <a:ext cx="2958541" cy="640197"/>
      </dsp:txXfrm>
    </dsp:sp>
    <dsp:sp modelId="{E90F4609-0480-B448-B21A-7BCC5F218B85}">
      <dsp:nvSpPr>
        <dsp:cNvPr id="0" name=""/>
        <dsp:cNvSpPr/>
      </dsp:nvSpPr>
      <dsp:spPr>
        <a:xfrm rot="5400000">
          <a:off x="5304602" y="284332"/>
          <a:ext cx="818006" cy="5377511"/>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No file-system requirements or uses S3 API</a:t>
          </a:r>
          <a:endParaRPr lang="en-US" sz="1200" kern="1200" dirty="0"/>
        </a:p>
        <a:p>
          <a:pPr marL="114300" lvl="1" indent="-114300" algn="l" defTabSz="533400">
            <a:lnSpc>
              <a:spcPct val="90000"/>
            </a:lnSpc>
            <a:spcBef>
              <a:spcPct val="0"/>
            </a:spcBef>
            <a:spcAft>
              <a:spcPct val="15000"/>
            </a:spcAft>
            <a:buChar char="••"/>
          </a:pPr>
          <a:r>
            <a:rPr lang="en-US" sz="1200" kern="1200" dirty="0" smtClean="0"/>
            <a:t>Self-contained application</a:t>
          </a:r>
          <a:endParaRPr lang="en-US" sz="1200" kern="1200" dirty="0"/>
        </a:p>
        <a:p>
          <a:pPr marL="114300" lvl="1" indent="-114300" algn="l" defTabSz="533400">
            <a:lnSpc>
              <a:spcPct val="90000"/>
            </a:lnSpc>
            <a:spcBef>
              <a:spcPct val="0"/>
            </a:spcBef>
            <a:spcAft>
              <a:spcPct val="15000"/>
            </a:spcAft>
            <a:buChar char="••"/>
          </a:pPr>
          <a:r>
            <a:rPr lang="en-US" sz="1200" kern="1200" dirty="0" smtClean="0"/>
            <a:t>Platform managed ports and addressing</a:t>
          </a:r>
          <a:endParaRPr lang="en-US" sz="1200" kern="1200" dirty="0"/>
        </a:p>
        <a:p>
          <a:pPr marL="114300" lvl="1" indent="-114300" algn="l" defTabSz="533400">
            <a:lnSpc>
              <a:spcPct val="90000"/>
            </a:lnSpc>
            <a:spcBef>
              <a:spcPct val="0"/>
            </a:spcBef>
            <a:spcAft>
              <a:spcPct val="15000"/>
            </a:spcAft>
            <a:buChar char="••"/>
          </a:pPr>
          <a:r>
            <a:rPr lang="en-US" sz="1200" kern="1200" dirty="0" smtClean="0"/>
            <a:t>Consume off platform services using platform semantics</a:t>
          </a:r>
          <a:endParaRPr lang="en-US" sz="1200" kern="1200" dirty="0"/>
        </a:p>
      </dsp:txBody>
      <dsp:txXfrm rot="-5400000">
        <a:off x="3024850" y="2604016"/>
        <a:ext cx="5337579" cy="738142"/>
      </dsp:txXfrm>
    </dsp:sp>
    <dsp:sp modelId="{208AB1C2-503F-6B48-8095-29D398A8C00F}">
      <dsp:nvSpPr>
        <dsp:cNvPr id="0" name=""/>
        <dsp:cNvSpPr/>
      </dsp:nvSpPr>
      <dsp:spPr>
        <a:xfrm>
          <a:off x="0" y="2618355"/>
          <a:ext cx="3024850"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Ready</a:t>
          </a:r>
          <a:endParaRPr lang="en-US" sz="2400" kern="1200" dirty="0"/>
        </a:p>
      </dsp:txBody>
      <dsp:txXfrm>
        <a:off x="34633" y="2652988"/>
        <a:ext cx="2955584" cy="64019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11/1/17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dirty="0"/>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11/1/17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dirty="0"/>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oscon.co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dirty="0"/>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1200" b="0" i="0" kern="1200" dirty="0" smtClean="0">
                <a:solidFill>
                  <a:schemeClr val="tx1"/>
                </a:solidFill>
                <a:effectLst/>
                <a:latin typeface="+mn-lt"/>
                <a:ea typeface="+mn-ea"/>
                <a:cs typeface="+mn-cs"/>
              </a:rPr>
              <a:t>When modeling a domain any attempt to model it as a whole is doomed to fail as the sheer number of stakeholders and their different views on the domain might be very different and trying to craft a single, unique model to satisfy all of the needs might be either completely impossible or the source of great complexity in the best case. Let’s have a look at a sample sketch that outlines identified concepts in a a Point of Sales (POS) domain.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you can see we already grouped the model elements slightly to differentiate from more remote ones. Looking at the core concepts of customer and order here we can still identify different contexts in which the model elements just discovered might play a role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Here we identified core high-level parts of the system that might all deal with the concept of a customer or an order but are usually interested in different aspects of them. The accounting context is usually interested in billing information of a customer and different payment options while the shipping context’s sole interest is usually shipping addresses and tracking an order. The order context might know about a product through its line items but actually only refers to what is essentially maintained by the catalog.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boils down to model elements which might appear as a singular concept at first glance needing to be reflected in different way in different aspects of the system. Modern software architecture even sometimes takes this a step further and even aligns system boundaries with such a bounded context, actively accepts </a:t>
            </a:r>
            <a:r>
              <a:rPr lang="en-US" sz="1200" b="0" i="0" kern="1200" dirty="0" err="1" smtClean="0">
                <a:solidFill>
                  <a:schemeClr val="tx1"/>
                </a:solidFill>
                <a:effectLst/>
                <a:latin typeface="+mn-lt"/>
                <a:ea typeface="+mn-ea"/>
                <a:cs typeface="+mn-cs"/>
              </a:rPr>
              <a:t>redundance</a:t>
            </a:r>
            <a:r>
              <a:rPr lang="en-US" sz="1200" b="0" i="0" kern="1200" dirty="0" smtClean="0">
                <a:solidFill>
                  <a:schemeClr val="tx1"/>
                </a:solidFill>
                <a:effectLst/>
                <a:latin typeface="+mn-lt"/>
                <a:ea typeface="+mn-ea"/>
                <a:cs typeface="+mn-cs"/>
              </a:rPr>
              <a:t> and eventual consistency to reduce the complexity of the individual systems, fosters resilience and increases development productivity.</a:t>
            </a:r>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Figure 2.10  from Implementing Domain Driven Design</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The Bounded Context</a:t>
            </a:r>
            <a:r>
              <a:rPr lang="en-US" baseline="0" dirty="0" smtClean="0"/>
              <a:t> by itself does not deliver an overview of the system</a:t>
            </a:r>
          </a:p>
          <a:p>
            <a:endParaRPr lang="en-US" baseline="0" dirty="0" smtClean="0"/>
          </a:p>
          <a:p>
            <a:r>
              <a:rPr lang="en-US" baseline="0" dirty="0" smtClean="0"/>
              <a:t>By introducing a Context Map we describe the contact between models and contexts</a:t>
            </a:r>
          </a:p>
          <a:p>
            <a:endParaRPr lang="en-US" baseline="0" dirty="0" smtClean="0"/>
          </a:p>
          <a:p>
            <a:r>
              <a:rPr lang="en-US" baseline="0" dirty="0" smtClean="0"/>
              <a:t>The Context Map is also a great starting point for future transformations</a:t>
            </a:r>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relationship</a:t>
            </a:r>
            <a:r>
              <a:rPr lang="en-US" baseline="0" dirty="0" smtClean="0"/>
              <a:t> between two teams. The downstream team is considered to be the customer w/ veto rights.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downstream team conform</a:t>
            </a:r>
            <a:r>
              <a:rPr lang="en-US" baseline="0" dirty="0" smtClean="0"/>
              <a:t>s to the model of the upstream team.  The is no translation of models and no vetoing. If the upstream model is a mess, it propagates to the downstream model.</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20</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ACL </a:t>
            </a:r>
            <a:r>
              <a:rPr lang="en-US" baseline="0" dirty="0" err="1" smtClean="0"/>
              <a:t>uis</a:t>
            </a:r>
            <a:r>
              <a:rPr lang="en-US" baseline="0" dirty="0" smtClean="0"/>
              <a:t> a layer that insolates a client’s model from another system’s model by translation.</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Figure 2.10  from Implementing Domain Driven Design</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22</a:t>
            </a:fld>
            <a:endParaRPr lang="en-US" dirty="0"/>
          </a:p>
        </p:txBody>
      </p:sp>
    </p:spTree>
    <p:extLst>
      <p:ext uri="{BB962C8B-B14F-4D97-AF65-F5344CB8AC3E}">
        <p14:creationId xmlns:p14="http://schemas.microsoft.com/office/powerpoint/2010/main" val="120041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Rise of the Jedi</a:t>
            </a:r>
            <a:r>
              <a:rPr lang="en-US" baseline="0" dirty="0" smtClean="0"/>
              <a:t> is the focus here, design patterns and architecture to move us away from the dark side</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1200" b="0" i="0" kern="1200" dirty="0" smtClean="0">
                <a:solidFill>
                  <a:schemeClr val="tx1"/>
                </a:solidFill>
                <a:effectLst/>
                <a:latin typeface="+mn-lt"/>
                <a:ea typeface="+mn-ea"/>
                <a:cs typeface="+mn-cs"/>
              </a:rPr>
              <a:t>The twelve-factor app is a methodology for building software-as-a-service apps that:</a:t>
            </a:r>
          </a:p>
          <a:p>
            <a:r>
              <a:rPr lang="en-US" sz="1200" b="0" i="0" kern="1200" dirty="0" smtClean="0">
                <a:solidFill>
                  <a:schemeClr val="tx1"/>
                </a:solidFill>
                <a:effectLst/>
                <a:latin typeface="+mn-lt"/>
                <a:ea typeface="+mn-ea"/>
                <a:cs typeface="+mn-cs"/>
              </a:rPr>
              <a:t>Use </a:t>
            </a:r>
            <a:r>
              <a:rPr lang="en-US" sz="1200" b="1" i="0" kern="1200" dirty="0" smtClean="0">
                <a:solidFill>
                  <a:schemeClr val="tx1"/>
                </a:solidFill>
                <a:effectLst/>
                <a:latin typeface="+mn-lt"/>
                <a:ea typeface="+mn-ea"/>
                <a:cs typeface="+mn-cs"/>
              </a:rPr>
              <a:t>declarative</a:t>
            </a:r>
            <a:r>
              <a:rPr lang="en-US" sz="1200" b="0" i="0" kern="1200" dirty="0" smtClean="0">
                <a:solidFill>
                  <a:schemeClr val="tx1"/>
                </a:solidFill>
                <a:effectLst/>
                <a:latin typeface="+mn-lt"/>
                <a:ea typeface="+mn-ea"/>
                <a:cs typeface="+mn-cs"/>
              </a:rPr>
              <a:t> formats for setup automation, to minimize time and cost for new developers joining the project;</a:t>
            </a:r>
          </a:p>
          <a:p>
            <a:r>
              <a:rPr lang="en-US" sz="1200" b="0" i="0" kern="1200" dirty="0" smtClean="0">
                <a:solidFill>
                  <a:schemeClr val="tx1"/>
                </a:solidFill>
                <a:effectLst/>
                <a:latin typeface="+mn-lt"/>
                <a:ea typeface="+mn-ea"/>
                <a:cs typeface="+mn-cs"/>
              </a:rPr>
              <a:t>Have a </a:t>
            </a:r>
            <a:r>
              <a:rPr lang="en-US" sz="1200" b="1" i="0" kern="1200" dirty="0" smtClean="0">
                <a:solidFill>
                  <a:schemeClr val="tx1"/>
                </a:solidFill>
                <a:effectLst/>
                <a:latin typeface="+mn-lt"/>
                <a:ea typeface="+mn-ea"/>
                <a:cs typeface="+mn-cs"/>
              </a:rPr>
              <a:t>clean contract</a:t>
            </a:r>
            <a:r>
              <a:rPr lang="en-US" sz="1200" b="0" i="0" kern="1200" dirty="0" smtClean="0">
                <a:solidFill>
                  <a:schemeClr val="tx1"/>
                </a:solidFill>
                <a:effectLst/>
                <a:latin typeface="+mn-lt"/>
                <a:ea typeface="+mn-ea"/>
                <a:cs typeface="+mn-cs"/>
              </a:rPr>
              <a:t> with the underlying operating system, offering </a:t>
            </a:r>
            <a:r>
              <a:rPr lang="en-US" sz="1200" b="1" i="0" kern="1200" dirty="0" smtClean="0">
                <a:solidFill>
                  <a:schemeClr val="tx1"/>
                </a:solidFill>
                <a:effectLst/>
                <a:latin typeface="+mn-lt"/>
                <a:ea typeface="+mn-ea"/>
                <a:cs typeface="+mn-cs"/>
              </a:rPr>
              <a:t>maximum </a:t>
            </a:r>
            <a:r>
              <a:rPr lang="en-US" sz="1200" b="1" i="0" kern="1200" dirty="0" err="1" smtClean="0">
                <a:solidFill>
                  <a:schemeClr val="tx1"/>
                </a:solidFill>
                <a:effectLst/>
                <a:latin typeface="+mn-lt"/>
                <a:ea typeface="+mn-ea"/>
                <a:cs typeface="+mn-cs"/>
              </a:rPr>
              <a:t>portability</a:t>
            </a:r>
            <a:r>
              <a:rPr lang="en-US" sz="1200" b="0" i="0" kern="1200" dirty="0" err="1" smtClean="0">
                <a:solidFill>
                  <a:schemeClr val="tx1"/>
                </a:solidFill>
                <a:effectLst/>
                <a:latin typeface="+mn-lt"/>
                <a:ea typeface="+mn-ea"/>
                <a:cs typeface="+mn-cs"/>
              </a:rPr>
              <a:t>between</a:t>
            </a:r>
            <a:r>
              <a:rPr lang="en-US" sz="1200" b="0" i="0" kern="1200" dirty="0" smtClean="0">
                <a:solidFill>
                  <a:schemeClr val="tx1"/>
                </a:solidFill>
                <a:effectLst/>
                <a:latin typeface="+mn-lt"/>
                <a:ea typeface="+mn-ea"/>
                <a:cs typeface="+mn-cs"/>
              </a:rPr>
              <a:t> execution environments;</a:t>
            </a:r>
          </a:p>
          <a:p>
            <a:r>
              <a:rPr lang="en-US" sz="1200" b="0" i="0" kern="1200" dirty="0" smtClean="0">
                <a:solidFill>
                  <a:schemeClr val="tx1"/>
                </a:solidFill>
                <a:effectLst/>
                <a:latin typeface="+mn-lt"/>
                <a:ea typeface="+mn-ea"/>
                <a:cs typeface="+mn-cs"/>
              </a:rPr>
              <a:t>Are suitable for </a:t>
            </a:r>
            <a:r>
              <a:rPr lang="en-US" sz="1200" b="1" i="0" kern="1200" dirty="0" smtClean="0">
                <a:solidFill>
                  <a:schemeClr val="tx1"/>
                </a:solidFill>
                <a:effectLst/>
                <a:latin typeface="+mn-lt"/>
                <a:ea typeface="+mn-ea"/>
                <a:cs typeface="+mn-cs"/>
              </a:rPr>
              <a:t>deployment</a:t>
            </a:r>
            <a:r>
              <a:rPr lang="en-US" sz="1200" b="0" i="0" kern="1200" dirty="0" smtClean="0">
                <a:solidFill>
                  <a:schemeClr val="tx1"/>
                </a:solidFill>
                <a:effectLst/>
                <a:latin typeface="+mn-lt"/>
                <a:ea typeface="+mn-ea"/>
                <a:cs typeface="+mn-cs"/>
              </a:rPr>
              <a:t> on modern </a:t>
            </a:r>
            <a:r>
              <a:rPr lang="en-US" sz="1200" b="1" i="0" kern="1200" dirty="0" smtClean="0">
                <a:solidFill>
                  <a:schemeClr val="tx1"/>
                </a:solidFill>
                <a:effectLst/>
                <a:latin typeface="+mn-lt"/>
                <a:ea typeface="+mn-ea"/>
                <a:cs typeface="+mn-cs"/>
              </a:rPr>
              <a:t>cloud platforms</a:t>
            </a:r>
            <a:r>
              <a:rPr lang="en-US" sz="1200" b="0" i="0" kern="1200" dirty="0" smtClean="0">
                <a:solidFill>
                  <a:schemeClr val="tx1"/>
                </a:solidFill>
                <a:effectLst/>
                <a:latin typeface="+mn-lt"/>
                <a:ea typeface="+mn-ea"/>
                <a:cs typeface="+mn-cs"/>
              </a:rPr>
              <a:t>, obviating the need for servers and systems administration;</a:t>
            </a:r>
          </a:p>
          <a:p>
            <a:r>
              <a:rPr lang="en-US" sz="1200" b="1" i="0" kern="1200" dirty="0" smtClean="0">
                <a:solidFill>
                  <a:schemeClr val="tx1"/>
                </a:solidFill>
                <a:effectLst/>
                <a:latin typeface="+mn-lt"/>
                <a:ea typeface="+mn-ea"/>
                <a:cs typeface="+mn-cs"/>
              </a:rPr>
              <a:t>Minimize divergence</a:t>
            </a:r>
            <a:r>
              <a:rPr lang="en-US" sz="1200" b="0" i="0" kern="1200" dirty="0" smtClean="0">
                <a:solidFill>
                  <a:schemeClr val="tx1"/>
                </a:solidFill>
                <a:effectLst/>
                <a:latin typeface="+mn-lt"/>
                <a:ea typeface="+mn-ea"/>
                <a:cs typeface="+mn-cs"/>
              </a:rPr>
              <a:t> between development and production, enabling </a:t>
            </a:r>
            <a:r>
              <a:rPr lang="en-US" sz="1200" b="1" i="0" kern="1200" dirty="0" smtClean="0">
                <a:solidFill>
                  <a:schemeClr val="tx1"/>
                </a:solidFill>
                <a:effectLst/>
                <a:latin typeface="+mn-lt"/>
                <a:ea typeface="+mn-ea"/>
                <a:cs typeface="+mn-cs"/>
              </a:rPr>
              <a:t>continuous deployment</a:t>
            </a:r>
            <a:r>
              <a:rPr lang="en-US" sz="1200" b="0" i="0" kern="1200" dirty="0" smtClean="0">
                <a:solidFill>
                  <a:schemeClr val="tx1"/>
                </a:solidFill>
                <a:effectLst/>
                <a:latin typeface="+mn-lt"/>
                <a:ea typeface="+mn-ea"/>
                <a:cs typeface="+mn-cs"/>
              </a:rPr>
              <a:t> for maximum agility;</a:t>
            </a:r>
          </a:p>
          <a:p>
            <a:r>
              <a:rPr lang="en-US" sz="1200" b="0" i="0" kern="1200" dirty="0" smtClean="0">
                <a:solidFill>
                  <a:schemeClr val="tx1"/>
                </a:solidFill>
                <a:effectLst/>
                <a:latin typeface="+mn-lt"/>
                <a:ea typeface="+mn-ea"/>
                <a:cs typeface="+mn-cs"/>
              </a:rPr>
              <a:t>And can </a:t>
            </a:r>
            <a:r>
              <a:rPr lang="en-US" sz="1200" b="1" i="0" kern="1200" dirty="0" smtClean="0">
                <a:solidFill>
                  <a:schemeClr val="tx1"/>
                </a:solidFill>
                <a:effectLst/>
                <a:latin typeface="+mn-lt"/>
                <a:ea typeface="+mn-ea"/>
                <a:cs typeface="+mn-cs"/>
              </a:rPr>
              <a:t>scale up</a:t>
            </a:r>
            <a:r>
              <a:rPr lang="en-US" sz="1200" b="0" i="0" kern="1200" dirty="0" smtClean="0">
                <a:solidFill>
                  <a:schemeClr val="tx1"/>
                </a:solidFill>
                <a:effectLst/>
                <a:latin typeface="+mn-lt"/>
                <a:ea typeface="+mn-ea"/>
                <a:cs typeface="+mn-cs"/>
              </a:rPr>
              <a:t> without significant changes to tooling, architecture, or development practices.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Sam Ramji, CEO of the Cloud Foundry Foundation, gave a talk on the meaning of "cloud-native" during the annual </a:t>
            </a:r>
            <a:r>
              <a:rPr lang="en-US" sz="1200" b="0" i="0" u="sng" kern="1200" dirty="0" smtClean="0">
                <a:solidFill>
                  <a:schemeClr val="tx1"/>
                </a:solidFill>
                <a:effectLst/>
                <a:latin typeface="+mn-lt"/>
                <a:ea typeface="+mn-ea"/>
                <a:cs typeface="+mn-cs"/>
                <a:hlinkClick r:id="rId3"/>
              </a:rPr>
              <a:t>Open Source Convention</a:t>
            </a:r>
            <a:r>
              <a:rPr lang="en-US" sz="1200" b="0" i="0" kern="1200" dirty="0" smtClean="0">
                <a:solidFill>
                  <a:schemeClr val="tx1"/>
                </a:solidFill>
                <a:effectLst/>
                <a:latin typeface="+mn-lt"/>
                <a:ea typeface="+mn-ea"/>
                <a:cs typeface="+mn-cs"/>
              </a:rPr>
              <a:t>(OSCON), 2015, @see http://</a:t>
            </a:r>
            <a:r>
              <a:rPr lang="en-US" sz="1200" b="0" i="0" kern="1200" dirty="0" err="1" smtClean="0">
                <a:solidFill>
                  <a:schemeClr val="tx1"/>
                </a:solidFill>
                <a:effectLst/>
                <a:latin typeface="+mn-lt"/>
                <a:ea typeface="+mn-ea"/>
                <a:cs typeface="+mn-cs"/>
              </a:rPr>
              <a:t>www.informationweek.com</a:t>
            </a:r>
            <a:r>
              <a:rPr lang="en-US" sz="1200" b="0" i="0" kern="1200" dirty="0" smtClean="0">
                <a:solidFill>
                  <a:schemeClr val="tx1"/>
                </a:solidFill>
                <a:effectLst/>
                <a:latin typeface="+mn-lt"/>
                <a:ea typeface="+mn-ea"/>
                <a:cs typeface="+mn-cs"/>
              </a:rPr>
              <a:t>/cloud/platform-as-a-service/cloud-native-what-it-means-why-it-matters/d/d-id/1321539</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Cloud-native applications amount to "prescriptive software stacks" designed to work together for enterprises that are too busy to assemble components themselves</a:t>
            </a:r>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driven design effort begins where domain modeling ends. </a:t>
            </a:r>
            <a:r>
              <a:rPr lang="en-US" dirty="0" err="1" smtClean="0"/>
              <a:t>Ramnivas</a:t>
            </a:r>
            <a:r>
              <a:rPr lang="en-US" dirty="0" smtClean="0"/>
              <a:t> </a:t>
            </a:r>
            <a:r>
              <a:rPr lang="en-US" dirty="0" err="1" smtClean="0"/>
              <a:t>Laddad</a:t>
            </a:r>
            <a:r>
              <a:rPr lang="en-US" dirty="0" smtClean="0"/>
              <a:t> recommends the following steps on how to go about implementing a domain object model. He emphasizes on putting more focus on domain objects than services in the domain model.</a:t>
            </a:r>
          </a:p>
          <a:p>
            <a:pPr marL="171450" indent="-171450">
              <a:buFont typeface="Arial"/>
              <a:buChar char="•"/>
            </a:pPr>
            <a:r>
              <a:rPr lang="en-US" dirty="0" smtClean="0"/>
              <a:t>Start with domain entities and domain logic.</a:t>
            </a:r>
          </a:p>
          <a:p>
            <a:pPr marL="171450" indent="-171450">
              <a:buFont typeface="Arial"/>
              <a:buChar char="•"/>
            </a:pPr>
            <a:r>
              <a:rPr lang="en-US" dirty="0" smtClean="0"/>
              <a:t>Start without a service layer initially and only add services where the logic doesn't belong in any domain entity or value object.</a:t>
            </a:r>
          </a:p>
          <a:p>
            <a:pPr marL="171450" indent="-171450">
              <a:buFont typeface="Arial"/>
              <a:buChar char="•"/>
            </a:pPr>
            <a:r>
              <a:rPr lang="en-US" dirty="0" smtClean="0"/>
              <a:t>Use Ubiquitous Language, Design by Contract (</a:t>
            </a:r>
            <a:r>
              <a:rPr lang="en-US" dirty="0" err="1" smtClean="0"/>
              <a:t>DbC</a:t>
            </a:r>
            <a:r>
              <a:rPr lang="en-US" dirty="0" smtClean="0"/>
              <a:t>), Automated Tests, CI and Refactoring to make the implementation as closely aligned as possible with the domain model.</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27</a:t>
            </a:fld>
            <a:endParaRPr lang="en-US" dirty="0"/>
          </a:p>
        </p:txBody>
      </p:sp>
    </p:spTree>
    <p:extLst>
      <p:ext uri="{BB962C8B-B14F-4D97-AF65-F5344CB8AC3E}">
        <p14:creationId xmlns:p14="http://schemas.microsoft.com/office/powerpoint/2010/main" val="319366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171450" indent="-171450">
              <a:buFont typeface="Arial"/>
              <a:buChar char="•"/>
            </a:pPr>
            <a:r>
              <a:rPr lang="en-US" dirty="0" smtClean="0"/>
              <a:t>Forces</a:t>
            </a:r>
          </a:p>
          <a:p>
            <a:pPr marL="914400" lvl="1" indent="-457200">
              <a:lnSpc>
                <a:spcPct val="150000"/>
              </a:lnSpc>
              <a:buClr>
                <a:srgbClr val="008774"/>
              </a:buClr>
              <a:buFont typeface="Arial"/>
              <a:buChar char="•"/>
            </a:pPr>
            <a:r>
              <a:rPr lang="en-US" sz="1200" dirty="0" smtClean="0">
                <a:solidFill>
                  <a:schemeClr val="accent6"/>
                </a:solidFill>
                <a:sym typeface="Arial"/>
              </a:rPr>
              <a:t>Team of developers working on a project</a:t>
            </a:r>
          </a:p>
          <a:p>
            <a:pPr marL="914400" lvl="1" indent="-457200">
              <a:lnSpc>
                <a:spcPct val="150000"/>
              </a:lnSpc>
              <a:buClr>
                <a:srgbClr val="008774"/>
              </a:buClr>
              <a:buFont typeface="Arial"/>
              <a:buChar char="•"/>
            </a:pPr>
            <a:r>
              <a:rPr lang="en-US" sz="1200" dirty="0" smtClean="0">
                <a:solidFill>
                  <a:schemeClr val="accent6"/>
                </a:solidFill>
                <a:sym typeface="Arial"/>
              </a:rPr>
              <a:t>New team members must be productive</a:t>
            </a:r>
          </a:p>
          <a:p>
            <a:pPr marL="914400" lvl="1" indent="-457200">
              <a:lnSpc>
                <a:spcPct val="150000"/>
              </a:lnSpc>
              <a:buClr>
                <a:srgbClr val="008774"/>
              </a:buClr>
              <a:buFont typeface="Arial"/>
              <a:buChar char="•"/>
            </a:pPr>
            <a:r>
              <a:rPr lang="en-US" sz="1200" dirty="0" smtClean="0">
                <a:solidFill>
                  <a:schemeClr val="accent6"/>
                </a:solidFill>
                <a:sym typeface="Arial"/>
              </a:rPr>
              <a:t>Application must be easy to understand and modify</a:t>
            </a:r>
          </a:p>
          <a:p>
            <a:pPr marL="914400" lvl="1" indent="-457200">
              <a:lnSpc>
                <a:spcPct val="150000"/>
              </a:lnSpc>
              <a:buClr>
                <a:srgbClr val="008774"/>
              </a:buClr>
              <a:buFont typeface="Arial"/>
              <a:buChar char="•"/>
            </a:pPr>
            <a:r>
              <a:rPr lang="en-US" sz="1200" dirty="0" smtClean="0">
                <a:solidFill>
                  <a:schemeClr val="accent6"/>
                </a:solidFill>
                <a:sym typeface="Arial"/>
              </a:rPr>
              <a:t>Scale up - scalability, availability and resiliency</a:t>
            </a:r>
            <a:endParaRPr lang="en-US" dirty="0" smtClean="0"/>
          </a:p>
          <a:p>
            <a:pPr marL="171450" indent="-171450">
              <a:buFont typeface="Arial"/>
              <a:buChar char="•"/>
            </a:pPr>
            <a:r>
              <a:rPr lang="en-US" dirty="0" smtClean="0"/>
              <a:t>Solution</a:t>
            </a:r>
          </a:p>
          <a:p>
            <a:pPr marL="628650" lvl="1" indent="-171450">
              <a:lnSpc>
                <a:spcPct val="150000"/>
              </a:lnSpc>
              <a:buClr>
                <a:srgbClr val="008774"/>
              </a:buClr>
              <a:buFont typeface="Arial"/>
              <a:buChar char="•"/>
            </a:pPr>
            <a:r>
              <a:rPr lang="en-US" sz="1200" dirty="0" smtClean="0">
                <a:solidFill>
                  <a:schemeClr val="accent6"/>
                </a:solidFill>
                <a:sym typeface="Arial"/>
              </a:rPr>
              <a:t>Multi-module packaged in single WAR or even EAR</a:t>
            </a:r>
          </a:p>
          <a:p>
            <a:pPr marL="628650" lvl="1" indent="-171450">
              <a:lnSpc>
                <a:spcPct val="150000"/>
              </a:lnSpc>
              <a:buClr>
                <a:srgbClr val="008774"/>
              </a:buClr>
              <a:buFont typeface="Arial"/>
              <a:buChar char="•"/>
            </a:pPr>
            <a:r>
              <a:rPr lang="en-US" sz="1200" dirty="0" smtClean="0">
                <a:solidFill>
                  <a:schemeClr val="accent6"/>
                </a:solidFill>
                <a:sym typeface="Arial"/>
              </a:rPr>
              <a:t>Single directory hierarchy</a:t>
            </a:r>
          </a:p>
          <a:p>
            <a:pPr marL="628650" lvl="1" indent="-171450">
              <a:lnSpc>
                <a:spcPct val="150000"/>
              </a:lnSpc>
              <a:buClr>
                <a:srgbClr val="008774"/>
              </a:buClr>
              <a:buFont typeface="Arial"/>
              <a:buChar char="•"/>
            </a:pPr>
            <a:r>
              <a:rPr lang="en-US" sz="1200" dirty="0" smtClean="0">
                <a:solidFill>
                  <a:schemeClr val="accent6"/>
                </a:solidFill>
                <a:sym typeface="Arial"/>
              </a:rPr>
              <a:t>N-Tier Architecture</a:t>
            </a:r>
          </a:p>
          <a:p>
            <a:pPr marL="628650" lvl="1" indent="-171450">
              <a:lnSpc>
                <a:spcPct val="150000"/>
              </a:lnSpc>
              <a:buClr>
                <a:srgbClr val="008774"/>
              </a:buClr>
              <a:buFont typeface="Arial"/>
              <a:buChar char="•"/>
            </a:pPr>
            <a:r>
              <a:rPr lang="en-US" sz="1200" dirty="0" smtClean="0">
                <a:solidFill>
                  <a:schemeClr val="accent6"/>
                </a:solidFill>
                <a:sym typeface="Arial"/>
              </a:rPr>
              <a:t>Layered Architecture</a:t>
            </a:r>
            <a:endParaRPr lang="en-US" dirty="0" smtClean="0"/>
          </a:p>
          <a:p>
            <a:pPr marL="171450" indent="-171450">
              <a:buFont typeface="Arial"/>
              <a:buChar char="•"/>
            </a:pPr>
            <a:r>
              <a:rPr lang="en-US" dirty="0" smtClean="0"/>
              <a:t>Resulting</a:t>
            </a:r>
            <a:r>
              <a:rPr lang="en-US" baseline="0" dirty="0" smtClean="0"/>
              <a:t> context</a:t>
            </a:r>
          </a:p>
          <a:p>
            <a:pPr marL="628650" lvl="1" indent="-171450">
              <a:lnSpc>
                <a:spcPct val="150000"/>
              </a:lnSpc>
              <a:buClr>
                <a:srgbClr val="008774"/>
              </a:buClr>
              <a:buFont typeface="Arial"/>
              <a:buChar char="•"/>
            </a:pPr>
            <a:r>
              <a:rPr lang="en-US" sz="1200" dirty="0" smtClean="0">
                <a:solidFill>
                  <a:schemeClr val="accent6"/>
                </a:solidFill>
                <a:sym typeface="Arial"/>
              </a:rPr>
              <a:t>Complexity becomes the enemy</a:t>
            </a:r>
          </a:p>
          <a:p>
            <a:pPr marL="628650" lvl="1" indent="-171450">
              <a:lnSpc>
                <a:spcPct val="150000"/>
              </a:lnSpc>
              <a:buClr>
                <a:srgbClr val="008774"/>
              </a:buClr>
              <a:buFont typeface="Arial"/>
              <a:buChar char="•"/>
            </a:pPr>
            <a:r>
              <a:rPr lang="en-US" sz="1200" dirty="0" smtClean="0">
                <a:solidFill>
                  <a:schemeClr val="accent6"/>
                </a:solidFill>
                <a:sym typeface="Arial"/>
              </a:rPr>
              <a:t>Overloaded web container</a:t>
            </a:r>
          </a:p>
          <a:p>
            <a:pPr marL="628650" lvl="1" indent="-171450">
              <a:lnSpc>
                <a:spcPct val="150000"/>
              </a:lnSpc>
              <a:buClr>
                <a:srgbClr val="008774"/>
              </a:buClr>
              <a:buFont typeface="Arial"/>
              <a:buChar char="•"/>
            </a:pPr>
            <a:r>
              <a:rPr lang="en-US" sz="1200" dirty="0" smtClean="0">
                <a:solidFill>
                  <a:schemeClr val="accent6"/>
                </a:solidFill>
                <a:sym typeface="Arial"/>
              </a:rPr>
              <a:t>Continuous delivery becomes burdensome</a:t>
            </a:r>
          </a:p>
          <a:p>
            <a:pPr marL="628650" lvl="1" indent="-171450">
              <a:lnSpc>
                <a:spcPct val="150000"/>
              </a:lnSpc>
              <a:buClr>
                <a:srgbClr val="008774"/>
              </a:buClr>
              <a:buFont typeface="Arial"/>
              <a:buChar char="•"/>
            </a:pPr>
            <a:r>
              <a:rPr lang="en-US" sz="1200" dirty="0" smtClean="0">
                <a:solidFill>
                  <a:schemeClr val="accent6"/>
                </a:solidFill>
                <a:sym typeface="Arial"/>
              </a:rPr>
              <a:t>Scale out</a:t>
            </a:r>
          </a:p>
          <a:p>
            <a:pPr marL="628650" lvl="1" indent="-171450">
              <a:lnSpc>
                <a:spcPct val="150000"/>
              </a:lnSpc>
              <a:buClr>
                <a:srgbClr val="008774"/>
              </a:buClr>
              <a:buFont typeface="Arial"/>
              <a:buChar char="•"/>
            </a:pPr>
            <a:r>
              <a:rPr lang="en-US" sz="1200" dirty="0" smtClean="0">
                <a:solidFill>
                  <a:schemeClr val="accent6"/>
                </a:solidFill>
                <a:sym typeface="Arial"/>
              </a:rPr>
              <a:t>Technical debt</a:t>
            </a:r>
          </a:p>
          <a:p>
            <a:pPr marL="628650" lvl="1" indent="-171450">
              <a:lnSpc>
                <a:spcPct val="150000"/>
              </a:lnSpc>
              <a:buClr>
                <a:srgbClr val="008774"/>
              </a:buClr>
              <a:buFont typeface="Arial"/>
              <a:buChar char="•"/>
            </a:pPr>
            <a:r>
              <a:rPr lang="en-US" sz="1200" dirty="0" smtClean="0">
                <a:solidFill>
                  <a:schemeClr val="accent6"/>
                </a:solidFill>
                <a:sym typeface="Arial"/>
              </a:rPr>
              <a:t>Domain specificity</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accent1"/>
                </a:solidFill>
                <a:sym typeface="Arial"/>
              </a:rPr>
              <a:t>The object here is</a:t>
            </a:r>
            <a:r>
              <a:rPr lang="en-US" sz="1200" b="0" baseline="0" dirty="0" smtClean="0">
                <a:solidFill>
                  <a:schemeClr val="accent1"/>
                </a:solidFill>
                <a:sym typeface="Arial"/>
              </a:rPr>
              <a:t> if you fail then fail fast</a:t>
            </a:r>
            <a:endParaRPr lang="en-US" sz="1200" b="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accent1"/>
                </a:solidFill>
                <a:sym typeface="Arial"/>
              </a:rPr>
              <a:t>What is the methodology for designing a microservice?</a:t>
            </a:r>
            <a:endParaRPr lang="en-US" sz="120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1"/>
                </a:solidFill>
                <a:sym typeface="Arial"/>
              </a:rPr>
              <a:t>How to break up a monolith?</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1"/>
                </a:solidFill>
                <a:sym typeface="Arial"/>
              </a:rPr>
              <a:t>What are the design patterns? </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Rise of the Jedi</a:t>
            </a:r>
            <a:r>
              <a:rPr lang="en-US" baseline="0" dirty="0" smtClean="0"/>
              <a:t> is the focus here, design patterns and architecture to move us away from the dark side</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Picture from http://www.quikmaneuvers.com/principles_of_strategy.html need to check on license</a:t>
            </a:r>
            <a:r>
              <a:rPr lang="en-US" baseline="0" dirty="0" smtClean="0"/>
              <a:t> rights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Bounded Context - </a:t>
            </a: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Bounded Context</a:t>
            </a:r>
            <a:r>
              <a:rPr lang="en-US" sz="1200" b="0" i="0" kern="1200" dirty="0" smtClean="0">
                <a:solidFill>
                  <a:schemeClr val="tx1"/>
                </a:solidFill>
                <a:effectLst/>
                <a:latin typeface="+mn-lt"/>
                <a:ea typeface="+mn-ea"/>
                <a:cs typeface="+mn-cs"/>
              </a:rPr>
              <a:t> is the boundary that surrounds a part of a particular domain. This boundary isolates the model and language from other models and therefore helps reducing ambiguity and clarifying the meaning. When the boundaries are chosen well, greater decoupling between systems can be achieved which allows to easily change or replace the internals of a BC. Avoid having transactions across multiple BCs.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Ubiquitous Language</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The language that is structured around the domain model is called the </a:t>
            </a:r>
            <a:r>
              <a:rPr lang="en-US" sz="1200" b="1" i="0" kern="1200" dirty="0" smtClean="0">
                <a:solidFill>
                  <a:schemeClr val="tx1"/>
                </a:solidFill>
                <a:effectLst/>
                <a:latin typeface="+mn-lt"/>
                <a:ea typeface="+mn-ea"/>
                <a:cs typeface="+mn-cs"/>
              </a:rPr>
              <a:t>Ubiquitous Language</a:t>
            </a:r>
            <a:r>
              <a:rPr lang="en-US" sz="1200" b="0" i="0" kern="1200" dirty="0" smtClean="0">
                <a:solidFill>
                  <a:schemeClr val="tx1"/>
                </a:solidFill>
                <a:effectLst/>
                <a:latin typeface="+mn-lt"/>
                <a:ea typeface="+mn-ea"/>
                <a:cs typeface="+mn-cs"/>
              </a:rPr>
              <a:t>. It is important that this language is used by all team members (developers, analysts, business stakeholders, …) to connect all the activities of the team with the software. The vocabulary on its own does not have any relevance, it only has meaning inside a certain context. For example, an Item has a different meaning in the Orders BC than in the Products BC.</a:t>
            </a:r>
            <a:endParaRPr lang="en-US" dirty="0" smtClean="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lang="en-US" dirty="0" smtClean="0"/>
          </a:p>
          <a:p>
            <a:r>
              <a:rPr lang="en-US" dirty="0" smtClean="0"/>
              <a:t>Value</a:t>
            </a:r>
            <a:r>
              <a:rPr lang="en-US" baseline="0" dirty="0" smtClean="0"/>
              <a:t> Objects --  </a:t>
            </a:r>
            <a:r>
              <a:rPr lang="en-US" sz="1200" b="0" i="0" kern="1200" dirty="0" smtClean="0">
                <a:solidFill>
                  <a:schemeClr val="tx1"/>
                </a:solidFill>
                <a:effectLst/>
                <a:latin typeface="+mn-lt"/>
                <a:ea typeface="+mn-ea"/>
                <a:cs typeface="+mn-cs"/>
              </a:rPr>
              <a:t>Represent a concept from the domain that — as the name suggests — is considered a value. In terms of classes that means that individual instances don’t have identity, no lifecycle. A value object needs to be immutable to ensure integrity of the instances as they can be shared amongst different consumers. Value objects are usually part of other model elements like entities or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Entities</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In comparison to value objects, an entity’s core trait is it’s identity. Two customers named Chris Pratt might not constitute the very same instance, so that usually a dedicated property is introduced to capture the identity. Another core trait of entities is that they’re usually subject to a certain lifecycle within the problem domain. They get created, they undergo certain state changes.  Entities usually relate to other entities and contain properties that are value objects or primitives.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Aggregates -- An </a:t>
            </a:r>
            <a:r>
              <a:rPr lang="en-US" sz="1200" b="1" i="0" kern="1200" dirty="0" smtClean="0">
                <a:solidFill>
                  <a:schemeClr val="tx1"/>
                </a:solidFill>
                <a:effectLst/>
                <a:latin typeface="+mn-lt"/>
                <a:ea typeface="+mn-ea"/>
                <a:cs typeface="+mn-cs"/>
              </a:rPr>
              <a:t>Aggregate</a:t>
            </a:r>
            <a:r>
              <a:rPr lang="en-US" sz="1200" b="0" i="0" kern="1200" dirty="0" smtClean="0">
                <a:solidFill>
                  <a:schemeClr val="tx1"/>
                </a:solidFill>
                <a:effectLst/>
                <a:latin typeface="+mn-lt"/>
                <a:ea typeface="+mn-ea"/>
                <a:cs typeface="+mn-cs"/>
              </a:rPr>
              <a:t> is a cluster of closely related entities that can be treated as a single unit. The common parent of that cluster is called an </a:t>
            </a:r>
            <a:r>
              <a:rPr lang="en-US" sz="1200" b="1" i="0" kern="1200" dirty="0" smtClean="0">
                <a:solidFill>
                  <a:schemeClr val="tx1"/>
                </a:solidFill>
                <a:effectLst/>
                <a:latin typeface="+mn-lt"/>
                <a:ea typeface="+mn-ea"/>
                <a:cs typeface="+mn-cs"/>
              </a:rPr>
              <a:t>Aggregate Root</a:t>
            </a:r>
            <a:r>
              <a:rPr lang="en-US" sz="1200" b="0" i="0" kern="1200" dirty="0" smtClean="0">
                <a:solidFill>
                  <a:schemeClr val="tx1"/>
                </a:solidFill>
                <a:effectLst/>
                <a:latin typeface="+mn-lt"/>
                <a:ea typeface="+mn-ea"/>
                <a:cs typeface="+mn-cs"/>
              </a:rPr>
              <a:t>. An example can be an Order and its Line Items, these will be separate objects but it is useful to treat the Order (the Aggregate Root) together with its Line Items as a single Aggregate.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Repositories</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Repository</a:t>
            </a:r>
            <a:r>
              <a:rPr lang="en-US" sz="1200" b="0" i="0" kern="1200" dirty="0" smtClean="0">
                <a:solidFill>
                  <a:schemeClr val="tx1"/>
                </a:solidFill>
                <a:effectLst/>
                <a:latin typeface="+mn-lt"/>
                <a:ea typeface="+mn-ea"/>
                <a:cs typeface="+mn-cs"/>
              </a:rPr>
              <a:t> is an abstraction over a persistence store for Aggregates. It acts like a collection by exposing methods to add and remove objects which encapsulate the actual interaction with the underlying data store. It also has elaborate query capabilities which return fully instantiated Aggregates whose attributes values meet the criteria.</a:t>
            </a:r>
            <a:endParaRPr lang="en-US" dirty="0" smtClean="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dirty="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dirty="0">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dirty="0">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6974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Shape 29"/>
        <p:cNvGrpSpPr/>
        <p:nvPr/>
      </p:nvGrpSpPr>
      <p:grpSpPr>
        <a:xfrm>
          <a:off x="0" y="0"/>
          <a:ext cx="0" cy="0"/>
          <a:chOff x="0" y="0"/>
          <a:chExt cx="0" cy="0"/>
        </a:xfrm>
      </p:grpSpPr>
      <p:sp>
        <p:nvSpPr>
          <p:cNvPr id="31" name="Shape 31"/>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32" name="Shape 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
        <p:nvSpPr>
          <p:cNvPr id="34" name="Shape 34"/>
          <p:cNvSpPr txBox="1">
            <a:spLocks noGrp="1"/>
          </p:cNvSpPr>
          <p:nvPr>
            <p:ph type="title"/>
          </p:nvPr>
        </p:nvSpPr>
        <p:spPr>
          <a:xfrm>
            <a:off x="108371" y="169550"/>
            <a:ext cx="9035699"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5" name="Shape 35"/>
          <p:cNvSpPr txBox="1">
            <a:spLocks noGrp="1"/>
          </p:cNvSpPr>
          <p:nvPr>
            <p:ph type="body" idx="2"/>
          </p:nvPr>
        </p:nvSpPr>
        <p:spPr>
          <a:xfrm>
            <a:off x="192604" y="1214375"/>
            <a:ext cx="8726741" cy="3231000"/>
          </a:xfrm>
          <a:prstGeom prst="rect">
            <a:avLst/>
          </a:prstGeom>
          <a:noFill/>
          <a:ln>
            <a:noFill/>
          </a:ln>
        </p:spPr>
        <p:txBody>
          <a:bodyPr lIns="91425" tIns="91425" rIns="91425" bIns="91425" anchor="t" anchorCtr="0">
            <a:normAutofit/>
          </a:bodyPr>
          <a:lstStyle>
            <a:lvl1pPr lvl="0" rtl="0">
              <a:spcBef>
                <a:spcPts val="0"/>
              </a:spcBef>
              <a:buClr>
                <a:schemeClr val="dk2"/>
              </a:buClr>
              <a:buSzPct val="100000"/>
              <a:buChar char="●"/>
              <a:defRPr sz="24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a:spcBef>
                <a:spcPts val="0"/>
              </a:spcBef>
              <a:buClr>
                <a:schemeClr val="dk2"/>
              </a:buClr>
              <a:buChar char="■"/>
              <a:defRPr>
                <a:solidFill>
                  <a:schemeClr val="dk2"/>
                </a:solidFill>
              </a:defRPr>
            </a:lvl9pPr>
          </a:lstStyle>
          <a:p>
            <a:endParaRPr dirty="0"/>
          </a:p>
        </p:txBody>
      </p:sp>
    </p:spTree>
    <p:extLst>
      <p:ext uri="{BB962C8B-B14F-4D97-AF65-F5344CB8AC3E}">
        <p14:creationId xmlns:p14="http://schemas.microsoft.com/office/powerpoint/2010/main" val="186625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 Blank logo">
    <p:spTree>
      <p:nvGrpSpPr>
        <p:cNvPr id="1" name="Shape 19"/>
        <p:cNvGrpSpPr/>
        <p:nvPr/>
      </p:nvGrpSpPr>
      <p:grpSpPr>
        <a:xfrm>
          <a:off x="0" y="0"/>
          <a:ext cx="0" cy="0"/>
          <a:chOff x="0" y="0"/>
          <a:chExt cx="0" cy="0"/>
        </a:xfrm>
      </p:grpSpPr>
      <p:sp>
        <p:nvSpPr>
          <p:cNvPr id="21" name="Shape 21"/>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785548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4" r:id="rId4"/>
    <p:sldLayoutId id="2147483735" r:id="rId5"/>
    <p:sldLayoutId id="2147483736" r:id="rId6"/>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dirty="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tatic.olivergierke.de/lectures/ddd-and-spring/" TargetMode="External"/><Relationship Id="rId4" Type="http://schemas.openxmlformats.org/officeDocument/2006/relationships/hyperlink" Target="https://ordina-jworks.github.io/conference/2016/07/10/SpringIO16-DDD-Rest.html" TargetMode="External"/><Relationship Id="rId5" Type="http://schemas.openxmlformats.org/officeDocument/2006/relationships/hyperlink" Target="https://12factor.net/" TargetMode="External"/><Relationship Id="rId1" Type="http://schemas.openxmlformats.org/officeDocument/2006/relationships/slideLayout" Target="../slideLayouts/slideLayout8.xml"/><Relationship Id="rId2" Type="http://schemas.openxmlformats.org/officeDocument/2006/relationships/hyperlink" Target="https://www.youtube.com/watch?v=DXbmfcgOvU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the patterns</a:t>
            </a:r>
          </a:p>
        </p:txBody>
      </p:sp>
      <p:sp>
        <p:nvSpPr>
          <p:cNvPr id="6" name="TextBox 5"/>
          <p:cNvSpPr txBox="1"/>
          <p:nvPr/>
        </p:nvSpPr>
        <p:spPr>
          <a:xfrm>
            <a:off x="626110" y="2755268"/>
            <a:ext cx="687197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smtClean="0">
                <a:solidFill>
                  <a:schemeClr val="bg1"/>
                </a:solidFill>
                <a:effectLst>
                  <a:outerShdw blurRad="50800" dist="38100" dir="5400000" algn="t" rotWithShape="0">
                    <a:prstClr val="black">
                      <a:alpha val="40000"/>
                    </a:prstClr>
                  </a:outerShdw>
                </a:effectLst>
                <a:cs typeface="Arial"/>
              </a:rPr>
              <a:t>cloud native design, domain driven design &amp; microservices</a:t>
            </a:r>
            <a:endParaRPr lang="en-US" sz="2800" spc="-100" dirty="0">
              <a:solidFill>
                <a:schemeClr val="bg1"/>
              </a:solidFill>
              <a:effectLst>
                <a:outerShdw blurRad="50800" dist="38100" dir="5400000" algn="t" rotWithShape="0">
                  <a:prstClr val="black">
                    <a:alpha val="40000"/>
                  </a:prstClr>
                </a:outerShdw>
              </a:effectLst>
              <a:cs typeface="Arial"/>
            </a:endParaRPr>
          </a:p>
        </p:txBody>
      </p:sp>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Domain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8551408" cy="3848609"/>
          </a:xfrm>
        </p:spPr>
        <p:txBody>
          <a:bodyPr/>
          <a:lstStyle/>
          <a:p>
            <a:pPr marL="457200" lvl="0" indent="-457200">
              <a:lnSpc>
                <a:spcPct val="150000"/>
              </a:lnSpc>
              <a:buClr>
                <a:srgbClr val="008774"/>
              </a:buClr>
              <a:buFont typeface="Arial"/>
              <a:buChar char="•"/>
            </a:pPr>
            <a:r>
              <a:rPr lang="en-US" sz="2800" dirty="0" smtClean="0">
                <a:solidFill>
                  <a:srgbClr val="FFFFFF"/>
                </a:solidFill>
                <a:sym typeface="Arial"/>
              </a:rPr>
              <a:t>Domain is always organization specific</a:t>
            </a:r>
          </a:p>
          <a:p>
            <a:pPr marL="457200" lvl="0" indent="-457200">
              <a:lnSpc>
                <a:spcPct val="150000"/>
              </a:lnSpc>
              <a:buClr>
                <a:srgbClr val="008774"/>
              </a:buClr>
              <a:buFont typeface="Arial"/>
              <a:buChar char="•"/>
            </a:pPr>
            <a:r>
              <a:rPr lang="en-US" sz="2800" dirty="0" smtClean="0">
                <a:solidFill>
                  <a:srgbClr val="FFFFFF"/>
                </a:solidFill>
                <a:sym typeface="Arial"/>
              </a:rPr>
              <a:t>Captures unique know how and way that an organization does business</a:t>
            </a:r>
          </a:p>
          <a:p>
            <a:pPr marL="457200" lvl="0" indent="-457200">
              <a:lnSpc>
                <a:spcPct val="150000"/>
              </a:lnSpc>
              <a:buClr>
                <a:srgbClr val="008774"/>
              </a:buClr>
              <a:buFont typeface="Arial"/>
              <a:buChar char="•"/>
            </a:pPr>
            <a:r>
              <a:rPr lang="en-US" sz="2800" dirty="0" smtClean="0">
                <a:solidFill>
                  <a:srgbClr val="FFFFFF"/>
                </a:solidFill>
                <a:sym typeface="Arial"/>
              </a:rPr>
              <a:t>Composed of sub-domains &amp; bounded contexts</a:t>
            </a:r>
            <a:endParaRPr lang="en-US" sz="2800" dirty="0">
              <a:solidFill>
                <a:srgbClr val="FFFFFF"/>
              </a:solidFill>
              <a:sym typeface="Arial"/>
            </a:endParaRP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Sub-Domains</a:t>
            </a:r>
            <a:endParaRPr lang="en-US" sz="3200" b="0" dirty="0">
              <a:solidFill>
                <a:schemeClr val="accent1"/>
              </a:solidFill>
              <a:sym typeface="Arial"/>
            </a:endParaRPr>
          </a:p>
        </p:txBody>
      </p:sp>
      <p:sp>
        <p:nvSpPr>
          <p:cNvPr id="6" name="Rectangle 5"/>
          <p:cNvSpPr>
            <a:spLocks noChangeAspect="1"/>
          </p:cNvSpPr>
          <p:nvPr/>
        </p:nvSpPr>
        <p:spPr>
          <a:xfrm>
            <a:off x="395451" y="1214084"/>
            <a:ext cx="2743200" cy="1697071"/>
          </a:xfrm>
          <a:prstGeom prst="rect">
            <a:avLst/>
          </a:prstGeom>
          <a:solidFill>
            <a:srgbClr val="00888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p>
          <a:p>
            <a:pPr algn="ctr"/>
            <a:r>
              <a:rPr lang="en-US" dirty="0" smtClean="0"/>
              <a:t>Subdomain</a:t>
            </a:r>
          </a:p>
        </p:txBody>
      </p:sp>
      <p:sp>
        <p:nvSpPr>
          <p:cNvPr id="7" name="Rectangle 6"/>
          <p:cNvSpPr>
            <a:spLocks noChangeAspect="1"/>
          </p:cNvSpPr>
          <p:nvPr/>
        </p:nvSpPr>
        <p:spPr>
          <a:xfrm>
            <a:off x="6048283" y="1214084"/>
            <a:ext cx="2743200" cy="169707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Generic</a:t>
            </a:r>
          </a:p>
          <a:p>
            <a:pPr algn="ctr"/>
            <a:r>
              <a:rPr lang="en-US" dirty="0" smtClean="0"/>
              <a:t>Subdomain</a:t>
            </a:r>
            <a:endParaRPr lang="en-US" dirty="0"/>
          </a:p>
        </p:txBody>
      </p:sp>
      <p:sp>
        <p:nvSpPr>
          <p:cNvPr id="8" name="Rectangle 7"/>
          <p:cNvSpPr>
            <a:spLocks noChangeAspect="1"/>
          </p:cNvSpPr>
          <p:nvPr/>
        </p:nvSpPr>
        <p:spPr>
          <a:xfrm>
            <a:off x="395451" y="2994309"/>
            <a:ext cx="2743200" cy="1697071"/>
          </a:xfrm>
          <a:prstGeom prst="rect">
            <a:avLst/>
          </a:prstGeom>
          <a:solidFill>
            <a:srgbClr val="00888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Build It</a:t>
            </a:r>
            <a:r>
              <a:rPr lang="en-US" dirty="0"/>
              <a:t> </a:t>
            </a:r>
            <a:r>
              <a:rPr lang="en-US" dirty="0" smtClean="0"/>
              <a:t/>
            </a:r>
            <a:br>
              <a:rPr lang="en-US" dirty="0" smtClean="0"/>
            </a:br>
            <a:r>
              <a:rPr lang="en-US" dirty="0" smtClean="0"/>
              <a:t>Perfectly</a:t>
            </a:r>
          </a:p>
        </p:txBody>
      </p:sp>
      <p:sp>
        <p:nvSpPr>
          <p:cNvPr id="9" name="Rectangle 8"/>
          <p:cNvSpPr>
            <a:spLocks noChangeAspect="1"/>
          </p:cNvSpPr>
          <p:nvPr/>
        </p:nvSpPr>
        <p:spPr>
          <a:xfrm>
            <a:off x="6048283" y="2994309"/>
            <a:ext cx="2743200" cy="169707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Buy It</a:t>
            </a:r>
            <a:endParaRPr lang="en-US" dirty="0"/>
          </a:p>
        </p:txBody>
      </p:sp>
      <p:sp>
        <p:nvSpPr>
          <p:cNvPr id="10" name="Rectangle 9"/>
          <p:cNvSpPr>
            <a:spLocks noChangeAspect="1"/>
          </p:cNvSpPr>
          <p:nvPr/>
        </p:nvSpPr>
        <p:spPr>
          <a:xfrm>
            <a:off x="3222375" y="2994309"/>
            <a:ext cx="2743200" cy="169707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Build It</a:t>
            </a:r>
          </a:p>
          <a:p>
            <a:pPr algn="ctr"/>
            <a:r>
              <a:rPr lang="en-US" dirty="0" smtClean="0"/>
              <a:t>Just enough</a:t>
            </a:r>
          </a:p>
        </p:txBody>
      </p:sp>
      <p:sp>
        <p:nvSpPr>
          <p:cNvPr id="11" name="Rectangle 10"/>
          <p:cNvSpPr>
            <a:spLocks noChangeAspect="1"/>
          </p:cNvSpPr>
          <p:nvPr/>
        </p:nvSpPr>
        <p:spPr>
          <a:xfrm>
            <a:off x="3222375" y="1214084"/>
            <a:ext cx="2743200" cy="169707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Supporting</a:t>
            </a:r>
          </a:p>
          <a:p>
            <a:pPr algn="ctr"/>
            <a:r>
              <a:rPr lang="en-US" dirty="0" smtClean="0"/>
              <a:t>Subdomain</a:t>
            </a: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Bounded Contexts</a:t>
            </a:r>
            <a:endParaRPr lang="en-US" sz="3200" b="0" dirty="0">
              <a:solidFill>
                <a:schemeClr val="accent1"/>
              </a:solidFill>
              <a:sym typeface="Arial"/>
            </a:endParaRPr>
          </a:p>
        </p:txBody>
      </p:sp>
      <p:pic>
        <p:nvPicPr>
          <p:cNvPr id="2" name="Picture 1"/>
          <p:cNvPicPr>
            <a:picLocks noChangeAspect="1"/>
          </p:cNvPicPr>
          <p:nvPr/>
        </p:nvPicPr>
        <p:blipFill>
          <a:blip r:embed="rId3"/>
          <a:stretch>
            <a:fillRect/>
          </a:stretch>
        </p:blipFill>
        <p:spPr>
          <a:xfrm>
            <a:off x="473437" y="938151"/>
            <a:ext cx="3073838" cy="1996537"/>
          </a:xfrm>
          <a:prstGeom prst="rect">
            <a:avLst/>
          </a:prstGeom>
        </p:spPr>
      </p:pic>
      <p:pic>
        <p:nvPicPr>
          <p:cNvPr id="3" name="Picture 2"/>
          <p:cNvPicPr>
            <a:picLocks noChangeAspect="1"/>
          </p:cNvPicPr>
          <p:nvPr/>
        </p:nvPicPr>
        <p:blipFill>
          <a:blip r:embed="rId4"/>
          <a:stretch>
            <a:fillRect/>
          </a:stretch>
        </p:blipFill>
        <p:spPr>
          <a:xfrm>
            <a:off x="2759305" y="3086902"/>
            <a:ext cx="3079158" cy="1869072"/>
          </a:xfrm>
          <a:prstGeom prst="rect">
            <a:avLst/>
          </a:prstGeom>
        </p:spPr>
      </p:pic>
      <p:pic>
        <p:nvPicPr>
          <p:cNvPr id="11" name="Picture 10"/>
          <p:cNvPicPr>
            <a:picLocks noChangeAspect="1"/>
          </p:cNvPicPr>
          <p:nvPr/>
        </p:nvPicPr>
        <p:blipFill>
          <a:blip r:embed="rId5"/>
          <a:stretch>
            <a:fillRect/>
          </a:stretch>
        </p:blipFill>
        <p:spPr>
          <a:xfrm>
            <a:off x="4405762" y="1084510"/>
            <a:ext cx="3074570" cy="1855194"/>
          </a:xfrm>
          <a:prstGeom prst="rect">
            <a:avLst/>
          </a:prstGeom>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Ubiquitous Language</a:t>
            </a:r>
            <a:endParaRPr lang="en-US" sz="3200" b="0" dirty="0">
              <a:solidFill>
                <a:schemeClr val="accent1"/>
              </a:solidFill>
              <a:sym typeface="Arial"/>
            </a:endParaRPr>
          </a:p>
        </p:txBody>
      </p:sp>
      <p:sp>
        <p:nvSpPr>
          <p:cNvPr id="2" name="TextBox 1"/>
          <p:cNvSpPr txBox="1"/>
          <p:nvPr/>
        </p:nvSpPr>
        <p:spPr>
          <a:xfrm>
            <a:off x="1767840" y="436880"/>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625716" y="1593048"/>
            <a:ext cx="3461084" cy="3461084"/>
            <a:chOff x="248819" y="16"/>
            <a:chExt cx="3461084" cy="3461084"/>
          </a:xfrm>
        </p:grpSpPr>
        <p:sp>
          <p:nvSpPr>
            <p:cNvPr id="13" name="Oval 12"/>
            <p:cNvSpPr/>
            <p:nvPr/>
          </p:nvSpPr>
          <p:spPr>
            <a:xfrm>
              <a:off x="248819" y="16"/>
              <a:ext cx="3461084" cy="3461084"/>
            </a:xfrm>
            <a:prstGeom prst="ellipse">
              <a:avLst/>
            </a:prstGeom>
            <a:solidFill>
              <a:schemeClr val="accent1">
                <a:alpha val="76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4" name="Oval 4"/>
            <p:cNvSpPr/>
            <p:nvPr/>
          </p:nvSpPr>
          <p:spPr>
            <a:xfrm>
              <a:off x="732123" y="408152"/>
              <a:ext cx="1995580" cy="26448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rPr>
                <a:t>Technical Jargon</a:t>
              </a:r>
              <a:endParaRPr lang="en-US" sz="2500" b="1" kern="1200" dirty="0">
                <a:solidFill>
                  <a:schemeClr val="bg1"/>
                </a:solidFill>
              </a:endParaRPr>
            </a:p>
          </p:txBody>
        </p:sp>
      </p:grpSp>
      <p:grpSp>
        <p:nvGrpSpPr>
          <p:cNvPr id="10" name="Group 9"/>
          <p:cNvGrpSpPr/>
          <p:nvPr/>
        </p:nvGrpSpPr>
        <p:grpSpPr>
          <a:xfrm>
            <a:off x="4152000" y="1593048"/>
            <a:ext cx="3461084" cy="3461084"/>
            <a:chOff x="2775103" y="16"/>
            <a:chExt cx="3461084" cy="3461084"/>
          </a:xfrm>
        </p:grpSpPr>
        <p:sp>
          <p:nvSpPr>
            <p:cNvPr id="11" name="Oval 10"/>
            <p:cNvSpPr/>
            <p:nvPr/>
          </p:nvSpPr>
          <p:spPr>
            <a:xfrm>
              <a:off x="2775103" y="16"/>
              <a:ext cx="3461084" cy="3461084"/>
            </a:xfrm>
            <a:prstGeom prst="ellipse">
              <a:avLst/>
            </a:prstGeom>
            <a:solidFill>
              <a:schemeClr val="accent1">
                <a:alpha val="69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2" name="Oval 6"/>
            <p:cNvSpPr/>
            <p:nvPr/>
          </p:nvSpPr>
          <p:spPr>
            <a:xfrm>
              <a:off x="3757303" y="408152"/>
              <a:ext cx="1995580" cy="26448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rPr>
                <a:t>Business</a:t>
              </a:r>
              <a:br>
                <a:rPr lang="en-US" sz="2500" b="1" kern="1200" dirty="0" smtClean="0">
                  <a:solidFill>
                    <a:schemeClr val="bg1"/>
                  </a:solidFill>
                </a:rPr>
              </a:br>
              <a:r>
                <a:rPr lang="en-US" sz="2500" b="1" kern="1200" dirty="0" smtClean="0">
                  <a:solidFill>
                    <a:schemeClr val="bg1"/>
                  </a:solidFill>
                </a:rPr>
                <a:t>Jargon</a:t>
              </a:r>
              <a:endParaRPr lang="en-US" sz="2500" b="1" kern="1200" dirty="0">
                <a:solidFill>
                  <a:schemeClr val="bg1"/>
                </a:solidFill>
              </a:endParaRPr>
            </a:p>
          </p:txBody>
        </p:sp>
      </p:grpSp>
      <p:sp>
        <p:nvSpPr>
          <p:cNvPr id="15" name="Right Arrow 14"/>
          <p:cNvSpPr/>
          <p:nvPr/>
        </p:nvSpPr>
        <p:spPr>
          <a:xfrm rot="3975546">
            <a:off x="2986796" y="1639652"/>
            <a:ext cx="2156666" cy="328040"/>
          </a:xfrm>
          <a:prstGeom prst="rightArrow">
            <a:avLst/>
          </a:prstGeom>
          <a:solidFill>
            <a:schemeClr val="accent6">
              <a:lumMod val="75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36276" y="268841"/>
            <a:ext cx="4404263" cy="4443675"/>
          </a:xfrm>
          <a:prstGeom prst="rect">
            <a:avLst/>
          </a:prstGeom>
        </p:spPr>
      </p:pic>
      <p:sp>
        <p:nvSpPr>
          <p:cNvPr id="7" name="Rectangle 6"/>
          <p:cNvSpPr/>
          <p:nvPr/>
        </p:nvSpPr>
        <p:spPr>
          <a:xfrm>
            <a:off x="103902" y="4774510"/>
            <a:ext cx="7614859" cy="276999"/>
          </a:xfrm>
          <a:prstGeom prst="rect">
            <a:avLst/>
          </a:prstGeom>
        </p:spPr>
        <p:txBody>
          <a:bodyPr wrap="square">
            <a:spAutoFit/>
          </a:bodyPr>
          <a:lstStyle/>
          <a:p>
            <a:r>
              <a:rPr lang="en-US" sz="1200" dirty="0">
                <a:solidFill>
                  <a:schemeClr val="accent4"/>
                </a:solidFill>
              </a:rPr>
              <a:t>http://www.infoq.com/articles/ddd-contextmapping</a:t>
            </a: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Solution</a:t>
            </a:r>
            <a:endParaRPr lang="en-US" sz="3200" b="0" dirty="0">
              <a:solidFill>
                <a:schemeClr val="accent1"/>
              </a:solidFill>
              <a:sym typeface="Arial"/>
            </a:endParaRPr>
          </a:p>
        </p:txBody>
      </p:sp>
      <p:pic>
        <p:nvPicPr>
          <p:cNvPr id="4" name="Picture 3"/>
          <p:cNvPicPr>
            <a:picLocks noChangeAspect="1"/>
          </p:cNvPicPr>
          <p:nvPr/>
        </p:nvPicPr>
        <p:blipFill>
          <a:blip r:embed="rId3"/>
          <a:stretch>
            <a:fillRect/>
          </a:stretch>
        </p:blipFill>
        <p:spPr>
          <a:xfrm>
            <a:off x="2350597" y="766815"/>
            <a:ext cx="4442806" cy="3836966"/>
          </a:xfrm>
          <a:prstGeom prst="rect">
            <a:avLst/>
          </a:prstGeom>
        </p:spPr>
      </p:pic>
      <p:sp>
        <p:nvSpPr>
          <p:cNvPr id="5" name="TextBox 4"/>
          <p:cNvSpPr txBox="1"/>
          <p:nvPr/>
        </p:nvSpPr>
        <p:spPr>
          <a:xfrm>
            <a:off x="219670" y="4658946"/>
            <a:ext cx="5637068" cy="369332"/>
          </a:xfrm>
          <a:prstGeom prst="rect">
            <a:avLst/>
          </a:prstGeom>
          <a:noFill/>
        </p:spPr>
        <p:txBody>
          <a:bodyPr wrap="none" rtlCol="0">
            <a:spAutoFit/>
          </a:bodyPr>
          <a:lstStyle/>
          <a:p>
            <a:r>
              <a:rPr lang="en-US" dirty="0" smtClean="0">
                <a:solidFill>
                  <a:srgbClr val="138A7E"/>
                </a:solidFill>
              </a:rPr>
              <a:t>Figure 2.7  from Implementing Domain Driven Design</a:t>
            </a:r>
            <a:endParaRPr lang="en-US" dirty="0">
              <a:solidFill>
                <a:srgbClr val="138A7E"/>
              </a:solidFill>
            </a:endParaRP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Example Bounded Context</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6216482" y="713320"/>
            <a:ext cx="2694168" cy="3848609"/>
          </a:xfrm>
        </p:spPr>
        <p:txBody>
          <a:bodyPr/>
          <a:lstStyle/>
          <a:p>
            <a:pPr marL="457200" lvl="0" indent="-457200">
              <a:buClr>
                <a:srgbClr val="008774"/>
              </a:buClr>
              <a:buFont typeface="Arial"/>
              <a:buChar char="•"/>
            </a:pPr>
            <a:r>
              <a:rPr lang="en-US" sz="2400" dirty="0" smtClean="0">
                <a:solidFill>
                  <a:srgbClr val="FFFFFF"/>
                </a:solidFill>
                <a:sym typeface="Arial"/>
              </a:rPr>
              <a:t>Entities</a:t>
            </a:r>
          </a:p>
          <a:p>
            <a:pPr marL="457200" lvl="0" indent="-457200">
              <a:buClr>
                <a:srgbClr val="008774"/>
              </a:buClr>
              <a:buFont typeface="Arial"/>
              <a:buChar char="•"/>
            </a:pPr>
            <a:r>
              <a:rPr lang="en-US" sz="2400" dirty="0" smtClean="0">
                <a:solidFill>
                  <a:srgbClr val="FFFFFF"/>
                </a:solidFill>
                <a:sym typeface="Arial"/>
              </a:rPr>
              <a:t>Domain Event</a:t>
            </a:r>
          </a:p>
          <a:p>
            <a:pPr marL="457200" lvl="0" indent="-457200">
              <a:buClr>
                <a:srgbClr val="008774"/>
              </a:buClr>
              <a:buFont typeface="Arial"/>
              <a:buChar char="•"/>
            </a:pPr>
            <a:r>
              <a:rPr lang="en-US" sz="2400" dirty="0" smtClean="0">
                <a:solidFill>
                  <a:srgbClr val="FFFFFF"/>
                </a:solidFill>
                <a:sym typeface="Arial"/>
              </a:rPr>
              <a:t>Value Objects</a:t>
            </a:r>
          </a:p>
          <a:p>
            <a:pPr marL="457200" lvl="0" indent="-457200">
              <a:buClr>
                <a:srgbClr val="008774"/>
              </a:buClr>
              <a:buFont typeface="Arial"/>
              <a:buChar char="•"/>
            </a:pPr>
            <a:r>
              <a:rPr lang="en-US" sz="2400" dirty="0" smtClean="0">
                <a:solidFill>
                  <a:srgbClr val="FFFFFF"/>
                </a:solidFill>
                <a:sym typeface="Arial"/>
              </a:rPr>
              <a:t>Aggregates</a:t>
            </a:r>
          </a:p>
          <a:p>
            <a:pPr marL="457200" lvl="0" indent="-457200">
              <a:buClr>
                <a:srgbClr val="008774"/>
              </a:buClr>
              <a:buFont typeface="Arial"/>
              <a:buChar char="•"/>
            </a:pPr>
            <a:r>
              <a:rPr lang="en-US" sz="2400" dirty="0" smtClean="0">
                <a:solidFill>
                  <a:srgbClr val="FFFFFF"/>
                </a:solidFill>
                <a:sym typeface="Arial"/>
              </a:rPr>
              <a:t>Services</a:t>
            </a:r>
          </a:p>
          <a:p>
            <a:pPr marL="457200" lvl="0" indent="-457200">
              <a:buClr>
                <a:srgbClr val="008774"/>
              </a:buClr>
              <a:buFont typeface="Arial"/>
              <a:buChar char="•"/>
            </a:pPr>
            <a:r>
              <a:rPr lang="en-US" sz="2400" dirty="0" smtClean="0">
                <a:solidFill>
                  <a:srgbClr val="FFFFFF"/>
                </a:solidFill>
                <a:sym typeface="Arial"/>
              </a:rPr>
              <a:t>Modules</a:t>
            </a:r>
          </a:p>
          <a:p>
            <a:pPr marL="457200" lvl="0" indent="-457200">
              <a:buClr>
                <a:srgbClr val="008774"/>
              </a:buClr>
              <a:buFont typeface="Arial"/>
              <a:buChar char="•"/>
            </a:pPr>
            <a:r>
              <a:rPr lang="en-US" sz="2400" dirty="0" smtClean="0">
                <a:solidFill>
                  <a:srgbClr val="FFFFFF"/>
                </a:solidFill>
                <a:sym typeface="Arial"/>
              </a:rPr>
              <a:t>Factories</a:t>
            </a:r>
          </a:p>
          <a:p>
            <a:pPr marL="457200" lvl="0" indent="-457200">
              <a:buClr>
                <a:srgbClr val="008774"/>
              </a:buClr>
              <a:buFont typeface="Arial"/>
              <a:buChar char="•"/>
            </a:pPr>
            <a:r>
              <a:rPr lang="en-US" sz="2400" dirty="0" smtClean="0">
                <a:solidFill>
                  <a:srgbClr val="FFFFFF"/>
                </a:solidFill>
                <a:sym typeface="Arial"/>
              </a:rPr>
              <a:t>Repositories</a:t>
            </a:r>
            <a:endParaRPr lang="en-US" sz="2400" dirty="0">
              <a:solidFill>
                <a:srgbClr val="FFFFFF"/>
              </a:solidFill>
              <a:sym typeface="Arial"/>
            </a:endParaRPr>
          </a:p>
        </p:txBody>
      </p:sp>
      <p:pic>
        <p:nvPicPr>
          <p:cNvPr id="4" name="Picture 3"/>
          <p:cNvPicPr>
            <a:picLocks noChangeAspect="1"/>
          </p:cNvPicPr>
          <p:nvPr/>
        </p:nvPicPr>
        <p:blipFill>
          <a:blip r:embed="rId3"/>
          <a:stretch>
            <a:fillRect/>
          </a:stretch>
        </p:blipFill>
        <p:spPr>
          <a:xfrm>
            <a:off x="240781" y="914686"/>
            <a:ext cx="5398771" cy="3489783"/>
          </a:xfrm>
          <a:prstGeom prst="rect">
            <a:avLst/>
          </a:prstGeom>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Context Maps</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8551408" cy="3848609"/>
          </a:xfrm>
        </p:spPr>
        <p:txBody>
          <a:bodyPr/>
          <a:lstStyle/>
          <a:p>
            <a:pPr lvl="0">
              <a:buClr>
                <a:srgbClr val="008774"/>
              </a:buClr>
            </a:pPr>
            <a:r>
              <a:rPr lang="en-US" sz="2000" dirty="0" smtClean="0">
                <a:solidFill>
                  <a:srgbClr val="FFFFFF"/>
                </a:solidFill>
                <a:sym typeface="Arial"/>
              </a:rPr>
              <a:t>A map of the existing organization &amp; integration relationship between different bounded contexts</a:t>
            </a:r>
          </a:p>
          <a:p>
            <a:pPr marL="457200" lvl="0" indent="-457200">
              <a:buClr>
                <a:srgbClr val="008774"/>
              </a:buClr>
              <a:buFont typeface="Arial"/>
              <a:buChar char="•"/>
            </a:pPr>
            <a:r>
              <a:rPr lang="en-US" sz="2000" dirty="0" smtClean="0">
                <a:solidFill>
                  <a:srgbClr val="FFFFFF"/>
                </a:solidFill>
                <a:sym typeface="Arial"/>
              </a:rPr>
              <a:t>Partnership</a:t>
            </a:r>
          </a:p>
          <a:p>
            <a:pPr marL="457200" lvl="0" indent="-457200">
              <a:buClr>
                <a:srgbClr val="008774"/>
              </a:buClr>
              <a:buFont typeface="Arial"/>
              <a:buChar char="•"/>
            </a:pPr>
            <a:r>
              <a:rPr lang="en-US" sz="2000" dirty="0" smtClean="0">
                <a:solidFill>
                  <a:srgbClr val="FFFFFF"/>
                </a:solidFill>
                <a:sym typeface="Arial"/>
              </a:rPr>
              <a:t>Shared kernel</a:t>
            </a:r>
          </a:p>
          <a:p>
            <a:pPr marL="457200" lvl="0" indent="-457200">
              <a:buClr>
                <a:srgbClr val="008774"/>
              </a:buClr>
              <a:buFont typeface="Arial"/>
              <a:buChar char="•"/>
            </a:pPr>
            <a:r>
              <a:rPr lang="en-US" sz="2000" dirty="0" smtClean="0">
                <a:solidFill>
                  <a:srgbClr val="FFFFFF"/>
                </a:solidFill>
                <a:sym typeface="Arial"/>
              </a:rPr>
              <a:t>Customer-supplier development</a:t>
            </a:r>
          </a:p>
          <a:p>
            <a:pPr marL="457200" lvl="0" indent="-457200">
              <a:buClr>
                <a:srgbClr val="008774"/>
              </a:buClr>
              <a:buFont typeface="Arial"/>
              <a:buChar char="•"/>
            </a:pPr>
            <a:r>
              <a:rPr lang="en-US" sz="2000" dirty="0" smtClean="0">
                <a:solidFill>
                  <a:srgbClr val="FFFFFF"/>
                </a:solidFill>
                <a:sym typeface="Arial"/>
              </a:rPr>
              <a:t>Conformist</a:t>
            </a:r>
          </a:p>
          <a:p>
            <a:pPr marL="457200" lvl="0" indent="-457200">
              <a:buClr>
                <a:srgbClr val="008774"/>
              </a:buClr>
              <a:buFont typeface="Arial"/>
              <a:buChar char="•"/>
            </a:pPr>
            <a:r>
              <a:rPr lang="en-US" sz="2000" dirty="0" smtClean="0">
                <a:solidFill>
                  <a:srgbClr val="FFFFFF"/>
                </a:solidFill>
                <a:sym typeface="Arial"/>
              </a:rPr>
              <a:t>Anti-corruption layer</a:t>
            </a:r>
          </a:p>
          <a:p>
            <a:pPr marL="457200" lvl="0" indent="-457200">
              <a:buClr>
                <a:srgbClr val="008774"/>
              </a:buClr>
              <a:buFont typeface="Arial"/>
              <a:buChar char="•"/>
            </a:pPr>
            <a:r>
              <a:rPr lang="en-US" sz="2000" dirty="0" smtClean="0">
                <a:solidFill>
                  <a:srgbClr val="FFFFFF"/>
                </a:solidFill>
                <a:sym typeface="Arial"/>
              </a:rPr>
              <a:t>Open host service</a:t>
            </a:r>
          </a:p>
          <a:p>
            <a:pPr marL="457200" lvl="0" indent="-457200">
              <a:buClr>
                <a:srgbClr val="008774"/>
              </a:buClr>
              <a:buFont typeface="Arial"/>
              <a:buChar char="•"/>
            </a:pPr>
            <a:r>
              <a:rPr lang="en-US" sz="2000" dirty="0" smtClean="0">
                <a:solidFill>
                  <a:srgbClr val="FFFFFF"/>
                </a:solidFill>
                <a:sym typeface="Arial"/>
              </a:rPr>
              <a:t>Published language</a:t>
            </a:r>
          </a:p>
          <a:p>
            <a:pPr marL="457200" lvl="0" indent="-457200">
              <a:buClr>
                <a:srgbClr val="008774"/>
              </a:buClr>
              <a:buFont typeface="Arial"/>
              <a:buChar char="•"/>
            </a:pPr>
            <a:r>
              <a:rPr lang="en-US" sz="2000" dirty="0" smtClean="0">
                <a:solidFill>
                  <a:srgbClr val="FFFFFF"/>
                </a:solidFill>
                <a:sym typeface="Arial"/>
              </a:rPr>
              <a:t>Big ball of mud</a:t>
            </a:r>
            <a:endParaRPr lang="en-US" sz="2000" dirty="0">
              <a:solidFill>
                <a:srgbClr val="FFFFFF"/>
              </a:solidFill>
              <a:sym typeface="Arial"/>
            </a:endParaRPr>
          </a:p>
        </p:txBody>
      </p:sp>
      <p:pic>
        <p:nvPicPr>
          <p:cNvPr id="4" name="Picture 3"/>
          <p:cNvPicPr>
            <a:picLocks noChangeAspect="1"/>
          </p:cNvPicPr>
          <p:nvPr/>
        </p:nvPicPr>
        <p:blipFill>
          <a:blip r:embed="rId3"/>
          <a:stretch>
            <a:fillRect/>
          </a:stretch>
        </p:blipFill>
        <p:spPr>
          <a:xfrm>
            <a:off x="4929284" y="1441873"/>
            <a:ext cx="3852101" cy="3264596"/>
          </a:xfrm>
          <a:prstGeom prst="rect">
            <a:avLst/>
          </a:prstGeom>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Partnership</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39126"/>
            <a:ext cx="8551408" cy="1153815"/>
          </a:xfrm>
        </p:spPr>
        <p:txBody>
          <a:bodyPr/>
          <a:lstStyle/>
          <a:p>
            <a:r>
              <a:rPr lang="en-US" sz="2800" dirty="0">
                <a:solidFill>
                  <a:srgbClr val="FFFFFF"/>
                </a:solidFill>
              </a:rPr>
              <a:t>Succeed or fail together promoting a close co-operation between teams working on the bounded contexts </a:t>
            </a:r>
          </a:p>
        </p:txBody>
      </p:sp>
      <p:grpSp>
        <p:nvGrpSpPr>
          <p:cNvPr id="4" name="Group 3"/>
          <p:cNvGrpSpPr/>
          <p:nvPr/>
        </p:nvGrpSpPr>
        <p:grpSpPr>
          <a:xfrm>
            <a:off x="1410335" y="2463747"/>
            <a:ext cx="5835999" cy="1862416"/>
            <a:chOff x="1919984" y="2431639"/>
            <a:chExt cx="4509005" cy="1438938"/>
          </a:xfrm>
        </p:grpSpPr>
        <p:sp>
          <p:nvSpPr>
            <p:cNvPr id="5" name="Content Placeholder 2"/>
            <p:cNvSpPr txBox="1">
              <a:spLocks/>
            </p:cNvSpPr>
            <p:nvPr/>
          </p:nvSpPr>
          <p:spPr>
            <a:xfrm>
              <a:off x="3472825" y="2720726"/>
              <a:ext cx="1757478" cy="4333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partnership</a:t>
              </a:r>
              <a:endParaRPr lang="en-US" dirty="0"/>
            </a:p>
          </p:txBody>
        </p:sp>
        <p:sp>
          <p:nvSpPr>
            <p:cNvPr id="6" name="Oval 5"/>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7" name="Oval 6"/>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8" name="Straight Arrow Connector 7"/>
          <p:cNvCxnSpPr>
            <a:stCxn id="6" idx="6"/>
          </p:cNvCxnSpPr>
          <p:nvPr/>
        </p:nvCxnSpPr>
        <p:spPr>
          <a:xfrm>
            <a:off x="3264959" y="3398851"/>
            <a:ext cx="2126751" cy="0"/>
          </a:xfrm>
          <a:prstGeom prst="straightConnector1">
            <a:avLst/>
          </a:prstGeom>
          <a:ln>
            <a:solidFill>
              <a:schemeClr val="bg1"/>
            </a:solidFill>
            <a:tailEnd type="arrow"/>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74575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Customer Supplier</a:t>
            </a:r>
            <a:endParaRPr lang="en-US" sz="3200" b="0" dirty="0"/>
          </a:p>
        </p:txBody>
      </p:sp>
      <p:sp>
        <p:nvSpPr>
          <p:cNvPr id="3" name="Content Placeholder 2"/>
          <p:cNvSpPr>
            <a:spLocks noGrp="1"/>
          </p:cNvSpPr>
          <p:nvPr>
            <p:ph type="body" idx="2"/>
          </p:nvPr>
        </p:nvSpPr>
        <p:spPr>
          <a:xfrm>
            <a:off x="209109" y="811685"/>
            <a:ext cx="8726741" cy="1414550"/>
          </a:xfrm>
          <a:noFill/>
          <a:ln>
            <a:noFill/>
          </a:ln>
        </p:spPr>
        <p:txBody>
          <a:bodyPr vert="horz" lIns="91425" tIns="91425" rIns="91425" bIns="91425" rtlCol="0" anchor="t" anchorCtr="0">
            <a:normAutofit/>
          </a:bodyPr>
          <a:lstStyle/>
          <a:p>
            <a:pPr marL="0" indent="0">
              <a:buNone/>
            </a:pPr>
            <a:r>
              <a:rPr lang="en-US" sz="2800" dirty="0">
                <a:solidFill>
                  <a:srgbClr val="FFFFFF"/>
                </a:solidFill>
              </a:rPr>
              <a:t>Success of the supplier partially depends on the success of the customer </a:t>
            </a:r>
          </a:p>
        </p:txBody>
      </p:sp>
      <p:grpSp>
        <p:nvGrpSpPr>
          <p:cNvPr id="12" name="Group 11"/>
          <p:cNvGrpSpPr/>
          <p:nvPr/>
        </p:nvGrpSpPr>
        <p:grpSpPr>
          <a:xfrm>
            <a:off x="1410335" y="2463747"/>
            <a:ext cx="5835999" cy="1862416"/>
            <a:chOff x="1919984" y="2431639"/>
            <a:chExt cx="4509005" cy="1438938"/>
          </a:xfrm>
        </p:grpSpPr>
        <p:sp>
          <p:nvSpPr>
            <p:cNvPr id="9" name="Content Placeholder 2"/>
            <p:cNvSpPr txBox="1">
              <a:spLocks/>
            </p:cNvSpPr>
            <p:nvPr/>
          </p:nvSpPr>
          <p:spPr>
            <a:xfrm>
              <a:off x="3352902" y="2798539"/>
              <a:ext cx="1600882" cy="2979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FFFFFF"/>
                  </a:solidFill>
                </a:rPr>
                <a:t>c</a:t>
              </a:r>
              <a:r>
                <a:rPr lang="en-US" sz="1800" dirty="0" smtClean="0">
                  <a:solidFill>
                    <a:srgbClr val="FFFFFF"/>
                  </a:solidFill>
                </a:rPr>
                <a:t>ustomer-supplier</a:t>
              </a:r>
              <a:endParaRPr lang="en-US" sz="1800" dirty="0">
                <a:solidFill>
                  <a:srgbClr val="FFFFFF"/>
                </a:solidFill>
              </a:endParaRPr>
            </a:p>
          </p:txBody>
        </p:sp>
        <p:sp>
          <p:nvSpPr>
            <p:cNvPr id="10" name="Oval 9"/>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13" name="Straight Arrow Connector 12"/>
          <p:cNvCxnSpPr/>
          <p:nvPr/>
        </p:nvCxnSpPr>
        <p:spPr>
          <a:xfrm>
            <a:off x="3264959"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280242"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4914093" y="3413705"/>
            <a:ext cx="349224" cy="400110"/>
          </a:xfrm>
          <a:prstGeom prst="rect">
            <a:avLst/>
          </a:prstGeom>
          <a:noFill/>
        </p:spPr>
        <p:txBody>
          <a:bodyPr wrap="none" rtlCol="0">
            <a:spAutoFit/>
          </a:bodyPr>
          <a:lstStyle/>
          <a:p>
            <a:r>
              <a:rPr lang="en-US" sz="2000" dirty="0">
                <a:solidFill>
                  <a:srgbClr val="FFFFFF"/>
                </a:solidFill>
              </a:rPr>
              <a:t>U</a:t>
            </a:r>
          </a:p>
        </p:txBody>
      </p:sp>
    </p:spTree>
    <p:extLst>
      <p:ext uri="{BB962C8B-B14F-4D97-AF65-F5344CB8AC3E}">
        <p14:creationId xmlns:p14="http://schemas.microsoft.com/office/powerpoint/2010/main" val="3563920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34956"/>
            <a:ext cx="8551408" cy="3638016"/>
          </a:xfrm>
        </p:spPr>
        <p:txBody>
          <a:bodyPr/>
          <a:lstStyle/>
          <a:p>
            <a:pPr lvl="0">
              <a:lnSpc>
                <a:spcPct val="150000"/>
              </a:lnSpc>
              <a:buClr>
                <a:srgbClr val="008774"/>
              </a:buClr>
            </a:pPr>
            <a:r>
              <a:rPr lang="en-US" sz="2800" dirty="0" smtClean="0">
                <a:solidFill>
                  <a:srgbClr val="FFFFFF"/>
                </a:solidFill>
                <a:sym typeface="Arial"/>
              </a:rPr>
              <a:t>The Monolith</a:t>
            </a:r>
          </a:p>
          <a:p>
            <a:pPr lvl="0">
              <a:lnSpc>
                <a:spcPct val="150000"/>
              </a:lnSpc>
              <a:buClr>
                <a:srgbClr val="008774"/>
              </a:buClr>
            </a:pPr>
            <a:r>
              <a:rPr lang="en-US" sz="2800" dirty="0" smtClean="0">
                <a:solidFill>
                  <a:srgbClr val="FFFFFF"/>
                </a:solidFill>
                <a:sym typeface="Arial"/>
              </a:rPr>
              <a:t>Domain Driven Design</a:t>
            </a:r>
          </a:p>
          <a:p>
            <a:pPr lvl="0">
              <a:lnSpc>
                <a:spcPct val="150000"/>
              </a:lnSpc>
              <a:buClr>
                <a:srgbClr val="008774"/>
              </a:buClr>
            </a:pPr>
            <a:r>
              <a:rPr lang="en-US" sz="2800" dirty="0" smtClean="0">
                <a:solidFill>
                  <a:srgbClr val="FFFFFF"/>
                </a:solidFill>
                <a:sym typeface="Arial"/>
              </a:rPr>
              <a:t>Cloud Native</a:t>
            </a:r>
          </a:p>
        </p:txBody>
      </p:sp>
    </p:spTree>
    <p:extLst>
      <p:ext uri="{BB962C8B-B14F-4D97-AF65-F5344CB8AC3E}">
        <p14:creationId xmlns:p14="http://schemas.microsoft.com/office/powerpoint/2010/main" val="1962094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Conformist</a:t>
            </a:r>
            <a:endParaRPr lang="en-US" sz="3200" b="0" dirty="0"/>
          </a:p>
        </p:txBody>
      </p:sp>
      <p:sp>
        <p:nvSpPr>
          <p:cNvPr id="3" name="Content Placeholder 2"/>
          <p:cNvSpPr>
            <a:spLocks noGrp="1"/>
          </p:cNvSpPr>
          <p:nvPr>
            <p:ph type="body" idx="2"/>
          </p:nvPr>
        </p:nvSpPr>
        <p:spPr>
          <a:xfrm>
            <a:off x="201320" y="803935"/>
            <a:ext cx="8726741" cy="3231000"/>
          </a:xfrm>
        </p:spPr>
        <p:txBody>
          <a:bodyPr>
            <a:normAutofit/>
          </a:bodyPr>
          <a:lstStyle/>
          <a:p>
            <a:pPr marL="0" indent="0">
              <a:buNone/>
            </a:pPr>
            <a:r>
              <a:rPr lang="en-US" sz="2800" dirty="0">
                <a:solidFill>
                  <a:srgbClr val="FFFFFF"/>
                </a:solidFill>
              </a:rPr>
              <a:t>Upstream does not care about downstream</a:t>
            </a:r>
          </a:p>
        </p:txBody>
      </p:sp>
      <p:grpSp>
        <p:nvGrpSpPr>
          <p:cNvPr id="12" name="Group 11"/>
          <p:cNvGrpSpPr/>
          <p:nvPr/>
        </p:nvGrpSpPr>
        <p:grpSpPr>
          <a:xfrm>
            <a:off x="1410335" y="2463747"/>
            <a:ext cx="5835999" cy="1862416"/>
            <a:chOff x="1919984" y="2431639"/>
            <a:chExt cx="4509005" cy="1438938"/>
          </a:xfrm>
        </p:grpSpPr>
        <p:sp>
          <p:nvSpPr>
            <p:cNvPr id="9" name="Content Placeholder 2"/>
            <p:cNvSpPr txBox="1">
              <a:spLocks/>
            </p:cNvSpPr>
            <p:nvPr/>
          </p:nvSpPr>
          <p:spPr>
            <a:xfrm>
              <a:off x="3352902" y="2798539"/>
              <a:ext cx="1600882" cy="2979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dirty="0" smtClean="0">
                  <a:solidFill>
                    <a:srgbClr val="FFFFFF"/>
                  </a:solidFill>
                </a:rPr>
                <a:t>conformist</a:t>
              </a:r>
              <a:endParaRPr lang="en-US" sz="2000" dirty="0">
                <a:solidFill>
                  <a:srgbClr val="FFFFFF"/>
                </a:solidFill>
              </a:endParaRPr>
            </a:p>
          </p:txBody>
        </p:sp>
        <p:sp>
          <p:nvSpPr>
            <p:cNvPr id="10" name="Oval 9"/>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13" name="Straight Arrow Connector 12"/>
          <p:cNvCxnSpPr/>
          <p:nvPr/>
        </p:nvCxnSpPr>
        <p:spPr>
          <a:xfrm>
            <a:off x="3264959"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280242"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4914093" y="3413705"/>
            <a:ext cx="349224" cy="400110"/>
          </a:xfrm>
          <a:prstGeom prst="rect">
            <a:avLst/>
          </a:prstGeom>
          <a:noFill/>
        </p:spPr>
        <p:txBody>
          <a:bodyPr wrap="none" rtlCol="0">
            <a:spAutoFit/>
          </a:bodyPr>
          <a:lstStyle/>
          <a:p>
            <a:r>
              <a:rPr lang="en-US" sz="2000" dirty="0">
                <a:solidFill>
                  <a:srgbClr val="FFFFFF"/>
                </a:solidFill>
              </a:rPr>
              <a:t>U</a:t>
            </a:r>
          </a:p>
        </p:txBody>
      </p:sp>
    </p:spTree>
    <p:extLst>
      <p:ext uri="{BB962C8B-B14F-4D97-AF65-F5344CB8AC3E}">
        <p14:creationId xmlns:p14="http://schemas.microsoft.com/office/powerpoint/2010/main" val="25648272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Anticorruption Layer</a:t>
            </a:r>
            <a:endParaRPr lang="en-US" sz="3200" b="0" dirty="0"/>
          </a:p>
        </p:txBody>
      </p:sp>
      <p:sp>
        <p:nvSpPr>
          <p:cNvPr id="3" name="Content Placeholder 2"/>
          <p:cNvSpPr>
            <a:spLocks noGrp="1"/>
          </p:cNvSpPr>
          <p:nvPr>
            <p:ph type="body" idx="2"/>
          </p:nvPr>
        </p:nvSpPr>
        <p:spPr>
          <a:xfrm>
            <a:off x="224567" y="819433"/>
            <a:ext cx="8726741" cy="3231000"/>
          </a:xfrm>
        </p:spPr>
        <p:txBody>
          <a:bodyPr>
            <a:normAutofit/>
          </a:bodyPr>
          <a:lstStyle/>
          <a:p>
            <a:pPr marL="0" indent="0">
              <a:buNone/>
            </a:pPr>
            <a:r>
              <a:rPr lang="en-US" dirty="0">
                <a:solidFill>
                  <a:srgbClr val="FFFFFF"/>
                </a:solidFill>
              </a:rPr>
              <a:t>An isolation translation layer allowing downstream to work with upstream using downstream bounded context domain concepts</a:t>
            </a:r>
          </a:p>
        </p:txBody>
      </p:sp>
      <p:sp>
        <p:nvSpPr>
          <p:cNvPr id="9" name="Content Placeholder 2"/>
          <p:cNvSpPr txBox="1">
            <a:spLocks/>
          </p:cNvSpPr>
          <p:nvPr/>
        </p:nvSpPr>
        <p:spPr>
          <a:xfrm>
            <a:off x="3424587" y="2938625"/>
            <a:ext cx="2072019" cy="3855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dirty="0" smtClean="0">
                <a:solidFill>
                  <a:srgbClr val="FFFFFF"/>
                </a:solidFill>
              </a:rPr>
              <a:t>translated</a:t>
            </a:r>
            <a:endParaRPr lang="en-US" sz="2000" b="1" dirty="0">
              <a:solidFill>
                <a:srgbClr val="FFFFFF"/>
              </a:solidFill>
            </a:endParaRPr>
          </a:p>
        </p:txBody>
      </p:sp>
      <p:sp>
        <p:nvSpPr>
          <p:cNvPr id="10" name="Oval 9"/>
          <p:cNvSpPr/>
          <p:nvPr/>
        </p:nvSpPr>
        <p:spPr>
          <a:xfrm>
            <a:off x="1250602" y="2471539"/>
            <a:ext cx="1854624" cy="18546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5551338" y="2463747"/>
            <a:ext cx="1854624" cy="18546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cxnSp>
        <p:nvCxnSpPr>
          <p:cNvPr id="13" name="Straight Arrow Connector 12"/>
          <p:cNvCxnSpPr/>
          <p:nvPr/>
        </p:nvCxnSpPr>
        <p:spPr>
          <a:xfrm>
            <a:off x="3424587"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471624"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5073721" y="3413705"/>
            <a:ext cx="349224" cy="400110"/>
          </a:xfrm>
          <a:prstGeom prst="rect">
            <a:avLst/>
          </a:prstGeom>
          <a:noFill/>
        </p:spPr>
        <p:txBody>
          <a:bodyPr wrap="none" rtlCol="0">
            <a:spAutoFit/>
          </a:bodyPr>
          <a:lstStyle/>
          <a:p>
            <a:r>
              <a:rPr lang="en-US" sz="2000" dirty="0">
                <a:solidFill>
                  <a:srgbClr val="FFFFFF"/>
                </a:solidFill>
              </a:rPr>
              <a:t>U</a:t>
            </a:r>
          </a:p>
        </p:txBody>
      </p:sp>
      <p:sp>
        <p:nvSpPr>
          <p:cNvPr id="15" name="Rectangle 14"/>
          <p:cNvSpPr/>
          <p:nvPr/>
        </p:nvSpPr>
        <p:spPr>
          <a:xfrm>
            <a:off x="3112653" y="2908044"/>
            <a:ext cx="342998" cy="981613"/>
          </a:xfrm>
          <a:prstGeom prst="rect">
            <a:avLst/>
          </a:prstGeom>
          <a:ln w="1905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ACL</a:t>
            </a:r>
            <a:endParaRPr lang="en-US" dirty="0"/>
          </a:p>
        </p:txBody>
      </p:sp>
    </p:spTree>
    <p:extLst>
      <p:ext uri="{BB962C8B-B14F-4D97-AF65-F5344CB8AC3E}">
        <p14:creationId xmlns:p14="http://schemas.microsoft.com/office/powerpoint/2010/main" val="449590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Mapping Example</a:t>
            </a:r>
            <a:endParaRPr lang="en-US" dirty="0"/>
          </a:p>
        </p:txBody>
      </p:sp>
      <p:pic>
        <p:nvPicPr>
          <p:cNvPr id="5" name="Picture 4"/>
          <p:cNvPicPr>
            <a:picLocks noChangeAspect="1"/>
          </p:cNvPicPr>
          <p:nvPr/>
        </p:nvPicPr>
        <p:blipFill>
          <a:blip r:embed="rId3"/>
          <a:stretch>
            <a:fillRect/>
          </a:stretch>
        </p:blipFill>
        <p:spPr>
          <a:xfrm>
            <a:off x="2325387" y="860910"/>
            <a:ext cx="4611056" cy="3571605"/>
          </a:xfrm>
          <a:prstGeom prst="rect">
            <a:avLst/>
          </a:prstGeom>
        </p:spPr>
      </p:pic>
      <p:sp>
        <p:nvSpPr>
          <p:cNvPr id="6" name="TextBox 5"/>
          <p:cNvSpPr txBox="1"/>
          <p:nvPr/>
        </p:nvSpPr>
        <p:spPr>
          <a:xfrm>
            <a:off x="197391" y="4658946"/>
            <a:ext cx="184666" cy="369332"/>
          </a:xfrm>
          <a:prstGeom prst="rect">
            <a:avLst/>
          </a:prstGeom>
          <a:noFill/>
        </p:spPr>
        <p:txBody>
          <a:bodyPr wrap="none" rtlCol="0">
            <a:spAutoFit/>
          </a:bodyPr>
          <a:lstStyle/>
          <a:p>
            <a:endParaRPr lang="en-US" dirty="0">
              <a:solidFill>
                <a:schemeClr val="accent2"/>
              </a:solidFill>
            </a:endParaRPr>
          </a:p>
        </p:txBody>
      </p:sp>
    </p:spTree>
    <p:extLst>
      <p:ext uri="{BB962C8B-B14F-4D97-AF65-F5344CB8AC3E}">
        <p14:creationId xmlns:p14="http://schemas.microsoft.com/office/powerpoint/2010/main" val="31778541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body" sz="quarter" idx="13"/>
          </p:nvPr>
        </p:nvSpPr>
        <p:spPr>
          <a:xfrm>
            <a:off x="431800" y="847882"/>
            <a:ext cx="8551408" cy="3848609"/>
          </a:xfrm>
        </p:spPr>
        <p:txBody>
          <a:bodyPr/>
          <a:lstStyle/>
          <a:p>
            <a:pPr>
              <a:lnSpc>
                <a:spcPct val="150000"/>
              </a:lnSpc>
              <a:buClr>
                <a:srgbClr val="008774"/>
              </a:buClr>
            </a:pPr>
            <a:endParaRPr lang="en-US" sz="2800" dirty="0" smtClean="0">
              <a:solidFill>
                <a:srgbClr val="FFFFFF"/>
              </a:solidFill>
              <a:sym typeface="Arial"/>
            </a:endParaRPr>
          </a:p>
          <a:p>
            <a:pPr>
              <a:lnSpc>
                <a:spcPct val="150000"/>
              </a:lnSpc>
              <a:buClr>
                <a:srgbClr val="008774"/>
              </a:buClr>
            </a:pPr>
            <a:r>
              <a:rPr lang="en-US" sz="2800" dirty="0" smtClean="0">
                <a:solidFill>
                  <a:srgbClr val="FFFFFF"/>
                </a:solidFill>
                <a:sym typeface="Arial"/>
              </a:rPr>
              <a:t>Domain Driven Design</a:t>
            </a:r>
            <a:endParaRPr lang="en-US" sz="2800" dirty="0">
              <a:solidFill>
                <a:srgbClr val="FFFFFF"/>
              </a:solidFill>
              <a:sym typeface="Arial"/>
            </a:endParaRPr>
          </a:p>
          <a:p>
            <a:pPr lvl="0">
              <a:lnSpc>
                <a:spcPct val="150000"/>
              </a:lnSpc>
              <a:buClr>
                <a:srgbClr val="008774"/>
              </a:buClr>
            </a:pPr>
            <a:r>
              <a:rPr lang="en-US" sz="2800" dirty="0" smtClean="0">
                <a:solidFill>
                  <a:srgbClr val="FFFF00"/>
                </a:solidFill>
                <a:sym typeface="Arial"/>
              </a:rPr>
              <a:t>	Cloud Native Design</a:t>
            </a:r>
          </a:p>
          <a:p>
            <a:pPr lvl="0">
              <a:lnSpc>
                <a:spcPct val="150000"/>
              </a:lnSpc>
              <a:buClr>
                <a:srgbClr val="008774"/>
              </a:buClr>
            </a:pPr>
            <a:r>
              <a:rPr lang="en-US" sz="2800" dirty="0" smtClean="0">
                <a:solidFill>
                  <a:srgbClr val="FFFFFF"/>
                </a:solidFill>
                <a:sym typeface="Arial"/>
              </a:rPr>
              <a:t>		</a:t>
            </a:r>
            <a:endParaRPr lang="en-US" sz="2800" dirty="0">
              <a:solidFill>
                <a:srgbClr val="FFFFFF"/>
              </a:solidFill>
              <a:sym typeface="Arial"/>
            </a:endParaRPr>
          </a:p>
        </p:txBody>
      </p:sp>
      <p:pic>
        <p:nvPicPr>
          <p:cNvPr id="3" name="Picture 2"/>
          <p:cNvPicPr>
            <a:picLocks noChangeAspect="1"/>
          </p:cNvPicPr>
          <p:nvPr/>
        </p:nvPicPr>
        <p:blipFill>
          <a:blip r:embed="rId3"/>
          <a:stretch>
            <a:fillRect/>
          </a:stretch>
        </p:blipFill>
        <p:spPr>
          <a:xfrm>
            <a:off x="5380975" y="787400"/>
            <a:ext cx="2286000" cy="3568700"/>
          </a:xfrm>
          <a:prstGeom prst="rect">
            <a:avLst/>
          </a:prstGeom>
        </p:spPr>
      </p:pic>
    </p:spTree>
    <p:extLst>
      <p:ext uri="{BB962C8B-B14F-4D97-AF65-F5344CB8AC3E}">
        <p14:creationId xmlns:p14="http://schemas.microsoft.com/office/powerpoint/2010/main" val="1718932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Cloud Native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39126"/>
            <a:ext cx="8551408" cy="4237674"/>
          </a:xfrm>
        </p:spPr>
        <p:txBody>
          <a:bodyPr/>
          <a:lstStyle/>
          <a:p>
            <a:pPr marL="457200" lvl="0" indent="-457200">
              <a:lnSpc>
                <a:spcPct val="150000"/>
              </a:lnSpc>
              <a:buClr>
                <a:srgbClr val="008774"/>
              </a:buClr>
              <a:buFont typeface="Arial"/>
              <a:buChar char="•"/>
            </a:pPr>
            <a:r>
              <a:rPr lang="en-US" sz="2800" dirty="0" smtClean="0">
                <a:solidFill>
                  <a:srgbClr val="FFFFFF"/>
                </a:solidFill>
                <a:sym typeface="Arial"/>
              </a:rPr>
              <a:t>Evaluate components for 12-factor compliance</a:t>
            </a:r>
          </a:p>
          <a:p>
            <a:pPr marL="457200" lvl="0" indent="-457200">
              <a:lnSpc>
                <a:spcPct val="150000"/>
              </a:lnSpc>
              <a:buClr>
                <a:srgbClr val="008774"/>
              </a:buClr>
              <a:buFont typeface="Arial"/>
              <a:buChar char="•"/>
            </a:pPr>
            <a:r>
              <a:rPr lang="en-US" sz="2800" dirty="0" smtClean="0">
                <a:solidFill>
                  <a:srgbClr val="FFFFFF"/>
                </a:solidFill>
                <a:sym typeface="Arial"/>
              </a:rPr>
              <a:t>Evaluate components and architecture for Cloud Native Design</a:t>
            </a:r>
          </a:p>
          <a:p>
            <a:pPr marL="457200" lvl="0" indent="-457200">
              <a:lnSpc>
                <a:spcPct val="150000"/>
              </a:lnSpc>
              <a:buClr>
                <a:srgbClr val="008774"/>
              </a:buClr>
              <a:buFont typeface="Arial"/>
              <a:buChar char="•"/>
            </a:pPr>
            <a:r>
              <a:rPr lang="en-US" sz="2800" dirty="0" smtClean="0">
                <a:solidFill>
                  <a:srgbClr val="FFFFFF"/>
                </a:solidFill>
                <a:sym typeface="Arial"/>
              </a:rPr>
              <a:t>Standalone services</a:t>
            </a:r>
          </a:p>
          <a:p>
            <a:pPr marL="457200" lvl="0" indent="-457200">
              <a:lnSpc>
                <a:spcPct val="150000"/>
              </a:lnSpc>
              <a:buClr>
                <a:srgbClr val="008774"/>
              </a:buClr>
              <a:buFont typeface="Arial"/>
              <a:buChar char="•"/>
            </a:pPr>
            <a:r>
              <a:rPr lang="en-US" sz="2800" dirty="0" smtClean="0">
                <a:solidFill>
                  <a:srgbClr val="FFFFFF"/>
                </a:solidFill>
                <a:sym typeface="Arial"/>
              </a:rPr>
              <a:t>Common services</a:t>
            </a:r>
          </a:p>
          <a:p>
            <a:pPr marL="457200" lvl="0" indent="-457200">
              <a:lnSpc>
                <a:spcPct val="150000"/>
              </a:lnSpc>
              <a:buClr>
                <a:srgbClr val="008774"/>
              </a:buClr>
              <a:buFont typeface="Arial"/>
              <a:buChar char="•"/>
            </a:pPr>
            <a:endParaRPr lang="en-US" sz="2800" dirty="0" smtClean="0">
              <a:solidFill>
                <a:schemeClr val="accent6"/>
              </a:solidFill>
              <a:sym typeface="Arial"/>
            </a:endParaRPr>
          </a:p>
          <a:p>
            <a:pPr lvl="0">
              <a:lnSpc>
                <a:spcPct val="150000"/>
              </a:lnSpc>
              <a:buClr>
                <a:srgbClr val="008774"/>
              </a:buClr>
            </a:pPr>
            <a:endParaRPr lang="en-US" sz="2800" dirty="0">
              <a:solidFill>
                <a:schemeClr val="accent6"/>
              </a:solidFill>
              <a:sym typeface="Arial"/>
            </a:endParaRPr>
          </a:p>
        </p:txBody>
      </p:sp>
    </p:spTree>
    <p:extLst>
      <p:ext uri="{BB962C8B-B14F-4D97-AF65-F5344CB8AC3E}">
        <p14:creationId xmlns:p14="http://schemas.microsoft.com/office/powerpoint/2010/main" val="29858979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Evaluate for 12-Factor Compliance</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113722" y="847882"/>
            <a:ext cx="4343400" cy="3734278"/>
          </a:xfrm>
        </p:spPr>
        <p:txBody>
          <a:bodyPr/>
          <a:lstStyle/>
          <a:p>
            <a:pPr marL="457200" lvl="0" indent="-457200">
              <a:buClr>
                <a:srgbClr val="008774"/>
              </a:buClr>
              <a:buFont typeface="Arial"/>
              <a:buChar char="•"/>
            </a:pPr>
            <a:r>
              <a:rPr lang="en-US" sz="2300" dirty="0" smtClean="0">
                <a:solidFill>
                  <a:srgbClr val="FFFFFF"/>
                </a:solidFill>
                <a:sym typeface="Arial"/>
              </a:rPr>
              <a:t>no file based access to resources</a:t>
            </a:r>
          </a:p>
          <a:p>
            <a:pPr marL="457200" lvl="0" indent="-457200">
              <a:buClr>
                <a:srgbClr val="008774"/>
              </a:buClr>
              <a:buFont typeface="Arial"/>
              <a:buChar char="•"/>
            </a:pPr>
            <a:r>
              <a:rPr lang="en-US" sz="2300" dirty="0" smtClean="0">
                <a:solidFill>
                  <a:srgbClr val="FFFFFF"/>
                </a:solidFill>
                <a:sym typeface="Arial"/>
              </a:rPr>
              <a:t>run code on demand</a:t>
            </a:r>
          </a:p>
          <a:p>
            <a:pPr marL="457200" lvl="0" indent="-457200">
              <a:buClr>
                <a:srgbClr val="008774"/>
              </a:buClr>
              <a:buFont typeface="Arial"/>
              <a:buChar char="•"/>
            </a:pPr>
            <a:r>
              <a:rPr lang="en-US" sz="2300" dirty="0" smtClean="0">
                <a:solidFill>
                  <a:srgbClr val="FFFFFF"/>
                </a:solidFill>
                <a:sym typeface="Arial"/>
              </a:rPr>
              <a:t>coordinate cross service configurations</a:t>
            </a:r>
          </a:p>
          <a:p>
            <a:pPr marL="457200" lvl="0" indent="-457200">
              <a:buClr>
                <a:srgbClr val="008774"/>
              </a:buClr>
              <a:buFont typeface="Arial"/>
              <a:buChar char="•"/>
            </a:pPr>
            <a:r>
              <a:rPr lang="en-US" sz="2300" dirty="0" smtClean="0">
                <a:solidFill>
                  <a:srgbClr val="FFFFFF"/>
                </a:solidFill>
                <a:sym typeface="Arial"/>
              </a:rPr>
              <a:t>route public requests</a:t>
            </a:r>
          </a:p>
          <a:p>
            <a:pPr marL="457200" lvl="0" indent="-457200">
              <a:buClr>
                <a:srgbClr val="008774"/>
              </a:buClr>
              <a:buFont typeface="Arial"/>
              <a:buChar char="•"/>
            </a:pPr>
            <a:r>
              <a:rPr lang="en-US" sz="2300" dirty="0" smtClean="0">
                <a:solidFill>
                  <a:srgbClr val="FFFFFF"/>
                </a:solidFill>
                <a:sym typeface="Arial"/>
              </a:rPr>
              <a:t>read and write persistent data</a:t>
            </a:r>
          </a:p>
          <a:p>
            <a:pPr marL="457200" lvl="0" indent="-457200">
              <a:buClr>
                <a:srgbClr val="008774"/>
              </a:buClr>
              <a:buFont typeface="Arial"/>
              <a:buChar char="•"/>
            </a:pPr>
            <a:r>
              <a:rPr lang="en-US" sz="2300" dirty="0" smtClean="0">
                <a:solidFill>
                  <a:srgbClr val="FFFFFF"/>
                </a:solidFill>
                <a:sym typeface="Arial"/>
              </a:rPr>
              <a:t>add and remove resources</a:t>
            </a:r>
            <a:endParaRPr lang="en-US" sz="2300" dirty="0">
              <a:solidFill>
                <a:srgbClr val="FFFFFF"/>
              </a:solidFill>
              <a:sym typeface="Arial"/>
            </a:endParaRPr>
          </a:p>
        </p:txBody>
      </p:sp>
      <p:sp>
        <p:nvSpPr>
          <p:cNvPr id="4" name="Shape 196"/>
          <p:cNvSpPr txBox="1">
            <a:spLocks/>
          </p:cNvSpPr>
          <p:nvPr/>
        </p:nvSpPr>
        <p:spPr>
          <a:xfrm>
            <a:off x="4714240" y="852484"/>
            <a:ext cx="4343400" cy="3729676"/>
          </a:xfrm>
          <a:prstGeom prst="rect">
            <a:avLst/>
          </a:prstGeom>
        </p:spPr>
        <p:txBody>
          <a:bodyPr vert="horz"/>
          <a:lstStyle>
            <a:lvl1pPr marL="0" indent="0" algn="l" defTabSz="457200" rtl="0" eaLnBrk="1" latinLnBrk="0" hangingPunct="1">
              <a:spcBef>
                <a:spcPct val="20000"/>
              </a:spcBef>
              <a:buFont typeface="Arial"/>
              <a:buNone/>
              <a:defRPr sz="1800" kern="1200">
                <a:solidFill>
                  <a:srgbClr val="7F7F7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Clr>
                <a:srgbClr val="008774"/>
              </a:buClr>
              <a:buFont typeface="Arial"/>
              <a:buChar char="•"/>
            </a:pPr>
            <a:r>
              <a:rPr lang="en-US" sz="2300" dirty="0" smtClean="0">
                <a:solidFill>
                  <a:srgbClr val="FFFFFF"/>
                </a:solidFill>
                <a:sym typeface="Arial"/>
              </a:rPr>
              <a:t>record internal and external events</a:t>
            </a:r>
          </a:p>
          <a:p>
            <a:pPr marL="457200" indent="-457200">
              <a:buClr>
                <a:srgbClr val="008774"/>
              </a:buClr>
              <a:buFont typeface="Arial"/>
              <a:buChar char="•"/>
            </a:pPr>
            <a:r>
              <a:rPr lang="en-US" sz="2300" dirty="0" smtClean="0">
                <a:solidFill>
                  <a:srgbClr val="FFFFFF"/>
                </a:solidFill>
                <a:sym typeface="Arial"/>
              </a:rPr>
              <a:t>isolate resources and failures</a:t>
            </a:r>
          </a:p>
          <a:p>
            <a:pPr marL="457200" indent="-457200">
              <a:buClr>
                <a:srgbClr val="008774"/>
              </a:buClr>
              <a:buFont typeface="Arial"/>
              <a:buChar char="•"/>
            </a:pPr>
            <a:r>
              <a:rPr lang="en-US" sz="2300" dirty="0" smtClean="0">
                <a:solidFill>
                  <a:srgbClr val="FFFFFF"/>
                </a:solidFill>
                <a:sym typeface="Arial"/>
              </a:rPr>
              <a:t>measure performance and health</a:t>
            </a:r>
          </a:p>
          <a:p>
            <a:pPr marL="457200" indent="-457200">
              <a:buClr>
                <a:srgbClr val="008774"/>
              </a:buClr>
              <a:buFont typeface="Arial"/>
              <a:buChar char="•"/>
            </a:pPr>
            <a:r>
              <a:rPr lang="en-US" sz="2300" dirty="0" smtClean="0">
                <a:solidFill>
                  <a:srgbClr val="FFFFFF"/>
                </a:solidFill>
                <a:sym typeface="Arial"/>
              </a:rPr>
              <a:t>detect and determine failure (plan &amp; provoke failure)</a:t>
            </a:r>
          </a:p>
          <a:p>
            <a:pPr marL="457200" indent="-457200">
              <a:buClr>
                <a:srgbClr val="008774"/>
              </a:buClr>
              <a:buFont typeface="Arial"/>
              <a:buChar char="•"/>
            </a:pPr>
            <a:r>
              <a:rPr lang="en-US" sz="2300" dirty="0" smtClean="0">
                <a:solidFill>
                  <a:srgbClr val="FFFFFF"/>
                </a:solidFill>
                <a:sym typeface="Arial"/>
              </a:rPr>
              <a:t>recover failures</a:t>
            </a:r>
          </a:p>
          <a:p>
            <a:pPr marL="457200" indent="-457200">
              <a:buClr>
                <a:srgbClr val="008774"/>
              </a:buClr>
              <a:buFont typeface="Arial"/>
              <a:buChar char="•"/>
            </a:pPr>
            <a:r>
              <a:rPr lang="en-US" sz="2300" dirty="0" smtClean="0">
                <a:solidFill>
                  <a:srgbClr val="FFFFFF"/>
                </a:solidFill>
                <a:sym typeface="Arial"/>
              </a:rPr>
              <a:t>work tomorrow</a:t>
            </a: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Evaluate for the Cloud</a:t>
            </a:r>
            <a:endParaRPr lang="en-US" sz="3200" b="0" dirty="0">
              <a:solidFill>
                <a:schemeClr val="accent1"/>
              </a:solidFill>
              <a:sym typeface="Arial"/>
            </a:endParaRPr>
          </a:p>
        </p:txBody>
      </p:sp>
      <p:graphicFrame>
        <p:nvGraphicFramePr>
          <p:cNvPr id="4" name="Content Placeholder 3"/>
          <p:cNvGraphicFramePr>
            <a:graphicFrameLocks/>
          </p:cNvGraphicFramePr>
          <p:nvPr>
            <p:extLst>
              <p:ext uri="{D42A27DB-BD31-4B8C-83A1-F6EECF244321}">
                <p14:modId xmlns:p14="http://schemas.microsoft.com/office/powerpoint/2010/main" val="1507088936"/>
              </p:ext>
            </p:extLst>
          </p:nvPr>
        </p:nvGraphicFramePr>
        <p:xfrm>
          <a:off x="500075" y="1105218"/>
          <a:ext cx="8410575" cy="3382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51"/>
          <p:cNvSpPr txBox="1">
            <a:spLocks/>
          </p:cNvSpPr>
          <p:nvPr/>
        </p:nvSpPr>
        <p:spPr>
          <a:xfrm>
            <a:off x="108371" y="169550"/>
            <a:ext cx="9035699" cy="542100"/>
          </a:xfrm>
          <a:prstGeom prst="rect">
            <a:avLst/>
          </a:prstGeom>
        </p:spPr>
        <p:txBody>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pPr algn="ctr"/>
            <a:r>
              <a:rPr lang="en-US" dirty="0" smtClean="0">
                <a:sym typeface="Arial"/>
              </a:rPr>
              <a:t>How to start?</a:t>
            </a:r>
            <a:endParaRPr lang="en" dirty="0">
              <a:sym typeface="Arial"/>
            </a:endParaRPr>
          </a:p>
        </p:txBody>
      </p:sp>
      <p:sp>
        <p:nvSpPr>
          <p:cNvPr id="2" name="Rectangle 1"/>
          <p:cNvSpPr/>
          <p:nvPr/>
        </p:nvSpPr>
        <p:spPr>
          <a:xfrm>
            <a:off x="388043" y="711650"/>
            <a:ext cx="7854933" cy="3293209"/>
          </a:xfrm>
          <a:prstGeom prst="rect">
            <a:avLst/>
          </a:prstGeom>
        </p:spPr>
        <p:txBody>
          <a:bodyPr wrap="square">
            <a:spAutoFit/>
          </a:bodyPr>
          <a:lstStyle/>
          <a:p>
            <a:pPr marL="285750" indent="-285750">
              <a:spcAft>
                <a:spcPts val="2400"/>
              </a:spcAft>
              <a:buFont typeface="Arial"/>
              <a:buChar char="•"/>
            </a:pPr>
            <a:r>
              <a:rPr lang="en-US" sz="2400" dirty="0" smtClean="0">
                <a:solidFill>
                  <a:srgbClr val="FFFFFF"/>
                </a:solidFill>
              </a:rPr>
              <a:t>Defining your domain, entities that comprise the domain and the necessary domain logic.</a:t>
            </a:r>
          </a:p>
          <a:p>
            <a:pPr marL="285750" indent="-285750">
              <a:spcAft>
                <a:spcPts val="2400"/>
              </a:spcAft>
              <a:buFont typeface="Arial"/>
              <a:buChar char="•"/>
            </a:pPr>
            <a:r>
              <a:rPr lang="en-US" sz="2400" dirty="0" smtClean="0">
                <a:solidFill>
                  <a:srgbClr val="FFFFFF"/>
                </a:solidFill>
              </a:rPr>
              <a:t>Service layer and only add services where the logic doesn't belong in any domain entity or value object.</a:t>
            </a:r>
          </a:p>
          <a:p>
            <a:pPr marL="285750" indent="-285750">
              <a:spcAft>
                <a:spcPts val="2400"/>
              </a:spcAft>
              <a:buFont typeface="Arial"/>
              <a:buChar char="•"/>
            </a:pPr>
            <a:r>
              <a:rPr lang="en-US" sz="2400" dirty="0" smtClean="0">
                <a:solidFill>
                  <a:srgbClr val="FFFFFF"/>
                </a:solidFill>
              </a:rPr>
              <a:t>Use </a:t>
            </a:r>
            <a:r>
              <a:rPr lang="en-US" sz="2400" dirty="0">
                <a:solidFill>
                  <a:srgbClr val="FFFFFF"/>
                </a:solidFill>
              </a:rPr>
              <a:t>Ubiquitous Language, Design by Contract (</a:t>
            </a:r>
            <a:r>
              <a:rPr lang="en-US" sz="2400" dirty="0" err="1">
                <a:solidFill>
                  <a:srgbClr val="FFFFFF"/>
                </a:solidFill>
              </a:rPr>
              <a:t>DbC</a:t>
            </a:r>
            <a:r>
              <a:rPr lang="en-US" sz="2400" dirty="0">
                <a:solidFill>
                  <a:srgbClr val="FFFFFF"/>
                </a:solidFill>
              </a:rPr>
              <a:t>), Automated Tests, </a:t>
            </a:r>
            <a:r>
              <a:rPr lang="en-US" sz="2400" dirty="0" smtClean="0">
                <a:solidFill>
                  <a:srgbClr val="FFFFFF"/>
                </a:solidFill>
              </a:rPr>
              <a:t>Continuous Integration / Continuous Delivery and Refactoring</a:t>
            </a:r>
            <a:endParaRPr lang="en-US" sz="2400" dirty="0">
              <a:solidFill>
                <a:srgbClr val="FFFFFF"/>
              </a:solidFill>
            </a:endParaRPr>
          </a:p>
        </p:txBody>
      </p:sp>
    </p:spTree>
    <p:extLst>
      <p:ext uri="{BB962C8B-B14F-4D97-AF65-F5344CB8AC3E}">
        <p14:creationId xmlns:p14="http://schemas.microsoft.com/office/powerpoint/2010/main" val="38247697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51"/>
          <p:cNvSpPr txBox="1">
            <a:spLocks/>
          </p:cNvSpPr>
          <p:nvPr/>
        </p:nvSpPr>
        <p:spPr>
          <a:xfrm>
            <a:off x="108371" y="169550"/>
            <a:ext cx="9035699" cy="542100"/>
          </a:xfrm>
          <a:prstGeom prst="rect">
            <a:avLst/>
          </a:prstGeom>
        </p:spPr>
        <p:txBody>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pPr algn="ctr"/>
            <a:r>
              <a:rPr lang="en" dirty="0" smtClean="0">
                <a:sym typeface="Arial"/>
              </a:rPr>
              <a:t>Recommended Reading</a:t>
            </a:r>
            <a:endParaRPr lang="en" dirty="0">
              <a:sym typeface="Arial"/>
            </a:endParaRPr>
          </a:p>
        </p:txBody>
      </p:sp>
      <p:pic>
        <p:nvPicPr>
          <p:cNvPr id="7" name="Shape 760"/>
          <p:cNvPicPr preferRelativeResize="0"/>
          <p:nvPr/>
        </p:nvPicPr>
        <p:blipFill rotWithShape="1">
          <a:blip r:embed="rId2">
            <a:alphaModFix/>
          </a:blip>
          <a:srcRect/>
          <a:stretch/>
        </p:blipFill>
        <p:spPr>
          <a:xfrm>
            <a:off x="3076251" y="1022961"/>
            <a:ext cx="2760285" cy="3657600"/>
          </a:xfrm>
          <a:prstGeom prst="rect">
            <a:avLst/>
          </a:prstGeom>
          <a:ln>
            <a:noFill/>
          </a:ln>
          <a:effectLst>
            <a:outerShdw blurRad="292100" dist="139700" dir="2700000" algn="tl" rotWithShape="0">
              <a:srgbClr val="333333">
                <a:alpha val="65000"/>
              </a:srgbClr>
            </a:outerShdw>
          </a:effectLst>
        </p:spPr>
      </p:pic>
      <p:pic>
        <p:nvPicPr>
          <p:cNvPr id="8" name="Shape 753"/>
          <p:cNvPicPr preferRelativeResize="0">
            <a:picLocks noChangeAspect="1"/>
          </p:cNvPicPr>
          <p:nvPr/>
        </p:nvPicPr>
        <p:blipFill rotWithShape="1">
          <a:blip r:embed="rId3">
            <a:alphaModFix/>
          </a:blip>
          <a:srcRect/>
          <a:stretch/>
        </p:blipFill>
        <p:spPr>
          <a:xfrm>
            <a:off x="262278" y="1022961"/>
            <a:ext cx="2638748" cy="3657600"/>
          </a:xfrm>
          <a:prstGeom prst="rect">
            <a:avLst/>
          </a:prstGeom>
          <a:ln>
            <a:noFill/>
          </a:ln>
          <a:effectLst>
            <a:outerShdw blurRad="292100" dist="139700" dir="2700000" algn="tl" rotWithShape="0">
              <a:srgbClr val="333333">
                <a:alpha val="65000"/>
              </a:srgbClr>
            </a:outerShdw>
          </a:effectLst>
        </p:spPr>
      </p:pic>
      <p:pic>
        <p:nvPicPr>
          <p:cNvPr id="9" name="Shape 669"/>
          <p:cNvPicPr preferRelativeResize="0">
            <a:picLocks noChangeAspect="1"/>
          </p:cNvPicPr>
          <p:nvPr/>
        </p:nvPicPr>
        <p:blipFill rotWithShape="1">
          <a:blip r:embed="rId4">
            <a:alphaModFix/>
          </a:blip>
          <a:srcRect/>
          <a:stretch/>
        </p:blipFill>
        <p:spPr>
          <a:xfrm>
            <a:off x="6053339" y="1022961"/>
            <a:ext cx="2763357" cy="36576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39489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1200" dirty="0">
                <a:solidFill>
                  <a:schemeClr val="accent1"/>
                </a:solidFill>
                <a:latin typeface="+mj-lt"/>
                <a:ea typeface="+mj-ea"/>
                <a:cs typeface="+mj-cs"/>
              </a:rPr>
              <a:t>Additional Resources</a:t>
            </a:r>
          </a:p>
        </p:txBody>
      </p:sp>
      <p:sp>
        <p:nvSpPr>
          <p:cNvPr id="3" name="Text Placeholder 2"/>
          <p:cNvSpPr>
            <a:spLocks noGrp="1"/>
          </p:cNvSpPr>
          <p:nvPr>
            <p:ph type="body" idx="1"/>
          </p:nvPr>
        </p:nvSpPr>
        <p:spPr/>
        <p:txBody>
          <a:bodyPr/>
          <a:lstStyle/>
          <a:p>
            <a:r>
              <a:rPr lang="en-US" dirty="0" smtClean="0">
                <a:hlinkClick r:id="rId2"/>
              </a:rPr>
              <a:t>DDD: Strategic Design explained with Spring Boot</a:t>
            </a:r>
            <a:endParaRPr lang="en-US" dirty="0" smtClean="0"/>
          </a:p>
          <a:p>
            <a:r>
              <a:rPr lang="en-US" dirty="0" smtClean="0">
                <a:hlinkClick r:id="rId3"/>
              </a:rPr>
              <a:t>DDD and Spring</a:t>
            </a:r>
            <a:endParaRPr lang="en-US" dirty="0" smtClean="0"/>
          </a:p>
          <a:p>
            <a:r>
              <a:rPr lang="en-US" dirty="0" smtClean="0">
                <a:hlinkClick r:id="rId4"/>
              </a:rPr>
              <a:t>Bridging the Worlds of DDD and REST</a:t>
            </a:r>
            <a:endParaRPr lang="en-US" dirty="0" smtClean="0"/>
          </a:p>
          <a:p>
            <a:r>
              <a:rPr lang="en-US" dirty="0" smtClean="0">
                <a:hlinkClick r:id="rId5"/>
              </a:rPr>
              <a:t>The Twelve-Factor App</a:t>
            </a:r>
            <a:endParaRPr lang="en-US" dirty="0" smtClean="0"/>
          </a:p>
          <a:p>
            <a:endParaRPr lang="en-US" dirty="0"/>
          </a:p>
        </p:txBody>
      </p:sp>
    </p:spTree>
    <p:extLst>
      <p:ext uri="{BB962C8B-B14F-4D97-AF65-F5344CB8AC3E}">
        <p14:creationId xmlns:p14="http://schemas.microsoft.com/office/powerpoint/2010/main" val="19643295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The Monolith</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3801397" cy="3848609"/>
          </a:xfrm>
        </p:spPr>
        <p:txBody>
          <a:bodyPr/>
          <a:lstStyle/>
          <a:p>
            <a:pPr lvl="0">
              <a:lnSpc>
                <a:spcPct val="150000"/>
              </a:lnSpc>
              <a:buClr>
                <a:srgbClr val="008774"/>
              </a:buClr>
            </a:pPr>
            <a:r>
              <a:rPr lang="en-US" sz="2800" dirty="0" smtClean="0">
                <a:solidFill>
                  <a:srgbClr val="FFFFFF"/>
                </a:solidFill>
                <a:sym typeface="Arial"/>
              </a:rPr>
              <a:t>Forces</a:t>
            </a:r>
          </a:p>
          <a:p>
            <a:pPr lvl="0">
              <a:lnSpc>
                <a:spcPct val="150000"/>
              </a:lnSpc>
              <a:buClr>
                <a:srgbClr val="008774"/>
              </a:buClr>
            </a:pPr>
            <a:r>
              <a:rPr lang="en-US" sz="2800" dirty="0" smtClean="0">
                <a:solidFill>
                  <a:srgbClr val="FFFFFF"/>
                </a:solidFill>
                <a:sym typeface="Arial"/>
              </a:rPr>
              <a:t>Solution</a:t>
            </a:r>
          </a:p>
          <a:p>
            <a:pPr lvl="0">
              <a:lnSpc>
                <a:spcPct val="150000"/>
              </a:lnSpc>
              <a:buClr>
                <a:srgbClr val="008774"/>
              </a:buClr>
            </a:pPr>
            <a:r>
              <a:rPr lang="en-US" sz="2800" dirty="0" smtClean="0">
                <a:solidFill>
                  <a:srgbClr val="FFFFFF"/>
                </a:solidFill>
                <a:sym typeface="Arial"/>
              </a:rPr>
              <a:t>Resulting Context</a:t>
            </a:r>
          </a:p>
        </p:txBody>
      </p:sp>
      <p:pic>
        <p:nvPicPr>
          <p:cNvPr id="2" name="Picture 1"/>
          <p:cNvPicPr>
            <a:picLocks noChangeAspect="1"/>
          </p:cNvPicPr>
          <p:nvPr/>
        </p:nvPicPr>
        <p:blipFill>
          <a:blip r:embed="rId3"/>
          <a:stretch>
            <a:fillRect/>
          </a:stretch>
        </p:blipFill>
        <p:spPr>
          <a:xfrm>
            <a:off x="4733750" y="149918"/>
            <a:ext cx="3013260" cy="4774532"/>
          </a:xfrm>
          <a:prstGeom prst="rect">
            <a:avLst/>
          </a:prstGeom>
        </p:spPr>
      </p:pic>
    </p:spTree>
    <p:extLst>
      <p:ext uri="{BB962C8B-B14F-4D97-AF65-F5344CB8AC3E}">
        <p14:creationId xmlns:p14="http://schemas.microsoft.com/office/powerpoint/2010/main" val="24353787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dirty="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48544"/>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Thank you</a:t>
            </a:r>
            <a:endParaRPr lang="en" sz="2100" cap="all" dirty="0">
              <a:solidFill>
                <a:srgbClr val="74CEC7"/>
              </a:solidFill>
            </a:endParaRPr>
          </a:p>
        </p:txBody>
      </p:sp>
    </p:spTree>
    <p:extLst>
      <p:ext uri="{BB962C8B-B14F-4D97-AF65-F5344CB8AC3E}">
        <p14:creationId xmlns:p14="http://schemas.microsoft.com/office/powerpoint/2010/main" val="3111237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3" name="Shape 195"/>
          <p:cNvSpPr txBox="1">
            <a:spLocks/>
          </p:cNvSpPr>
          <p:nvPr/>
        </p:nvSpPr>
        <p:spPr>
          <a:xfrm>
            <a:off x="633416" y="1279644"/>
            <a:ext cx="7877175" cy="2577613"/>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None/>
              <a:defRPr sz="4200" b="0" i="0" u="none" strike="noStrike" cap="none" baseline="0">
                <a:solidFill>
                  <a:schemeClr val="dk1"/>
                </a:solidFill>
                <a:latin typeface="Helvetica Neue"/>
                <a:ea typeface="Helvetica Neue"/>
                <a:cs typeface="Helvetica Neue"/>
                <a:sym typeface="Helvetica Neue"/>
                <a:rtl val="0"/>
              </a:defRPr>
            </a:lvl1pPr>
            <a:lvl2pPr marL="0" marR="0" indent="762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2pPr>
            <a:lvl3pPr marL="0" marR="0" indent="165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3pPr>
            <a:lvl4pPr marL="0" marR="0" indent="2540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4pPr>
            <a:lvl5pPr marL="0" marR="0" indent="3302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5pPr>
            <a:lvl6pPr marL="457200" marR="0" indent="419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6pPr>
            <a:lvl7pPr marL="914400" marR="0" indent="5080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7pPr>
            <a:lvl8pPr marL="1371600" marR="0" indent="5969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8pPr>
            <a:lvl9pPr marL="1828800" marR="0" indent="673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9pPr>
          </a:lstStyle>
          <a:p>
            <a:r>
              <a:rPr lang="en-US" sz="3200" dirty="0" smtClean="0">
                <a:solidFill>
                  <a:schemeClr val="accent1"/>
                </a:solidFill>
                <a:sym typeface="Arial"/>
              </a:rPr>
              <a:t>“</a:t>
            </a:r>
            <a:r>
              <a:rPr lang="en-US" sz="3200" dirty="0">
                <a:solidFill>
                  <a:schemeClr val="accent1"/>
                </a:solidFill>
                <a:sym typeface="Arial"/>
              </a:rPr>
              <a:t>Anyone who has never made a mistake has never tried anything new.</a:t>
            </a:r>
            <a:r>
              <a:rPr lang="en-US" sz="3200" dirty="0" smtClean="0">
                <a:solidFill>
                  <a:schemeClr val="accent1"/>
                </a:solidFill>
                <a:sym typeface="Arial"/>
              </a:rPr>
              <a:t>”</a:t>
            </a:r>
          </a:p>
          <a:p>
            <a:pPr algn="r"/>
            <a:endParaRPr lang="en-US" sz="3200" dirty="0" smtClean="0">
              <a:solidFill>
                <a:schemeClr val="accent1"/>
              </a:solidFill>
              <a:sym typeface="Arial"/>
            </a:endParaRPr>
          </a:p>
          <a:p>
            <a:pPr algn="r"/>
            <a:r>
              <a:rPr lang="en-US" sz="3200" dirty="0" smtClean="0">
                <a:solidFill>
                  <a:schemeClr val="accent1"/>
                </a:solidFill>
                <a:sym typeface="Arial"/>
              </a:rPr>
              <a:t>- </a:t>
            </a:r>
            <a:r>
              <a:rPr lang="en-US" sz="3200" dirty="0">
                <a:solidFill>
                  <a:schemeClr val="accent1"/>
                </a:solidFill>
                <a:sym typeface="Arial"/>
              </a:rPr>
              <a:t>Albert </a:t>
            </a:r>
            <a:r>
              <a:rPr lang="en-US" sz="3200" dirty="0" smtClean="0">
                <a:solidFill>
                  <a:schemeClr val="accent1"/>
                </a:solidFill>
                <a:sym typeface="Arial"/>
              </a:rPr>
              <a:t>Einstein</a:t>
            </a:r>
            <a:endParaRPr lang="en-US" sz="3200" dirty="0">
              <a:solidFill>
                <a:schemeClr val="accent1"/>
              </a:solidFill>
              <a:sym typeface="Arial"/>
            </a:endParaRPr>
          </a:p>
        </p:txBody>
      </p:sp>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body" sz="quarter" idx="13"/>
          </p:nvPr>
        </p:nvSpPr>
        <p:spPr>
          <a:xfrm>
            <a:off x="431800" y="987834"/>
            <a:ext cx="8551408" cy="3708657"/>
          </a:xfrm>
        </p:spPr>
        <p:txBody>
          <a:bodyPr/>
          <a:lstStyle/>
          <a:p>
            <a:pPr>
              <a:lnSpc>
                <a:spcPct val="150000"/>
              </a:lnSpc>
              <a:buClr>
                <a:srgbClr val="008774"/>
              </a:buClr>
            </a:pPr>
            <a:endParaRPr lang="en-US" sz="2800" dirty="0" smtClean="0">
              <a:solidFill>
                <a:srgbClr val="FFFF00"/>
              </a:solidFill>
              <a:sym typeface="Arial"/>
            </a:endParaRPr>
          </a:p>
          <a:p>
            <a:pPr>
              <a:lnSpc>
                <a:spcPct val="150000"/>
              </a:lnSpc>
              <a:buClr>
                <a:srgbClr val="008774"/>
              </a:buClr>
            </a:pPr>
            <a:r>
              <a:rPr lang="en-US" sz="2800" dirty="0" smtClean="0">
                <a:solidFill>
                  <a:srgbClr val="FFFF00"/>
                </a:solidFill>
                <a:sym typeface="Arial"/>
              </a:rPr>
              <a:t>Domain Driven Design</a:t>
            </a:r>
            <a:endParaRPr lang="en-US" sz="2800" dirty="0">
              <a:solidFill>
                <a:srgbClr val="FFFF00"/>
              </a:solidFill>
              <a:sym typeface="Arial"/>
            </a:endParaRPr>
          </a:p>
          <a:p>
            <a:pPr lvl="0">
              <a:lnSpc>
                <a:spcPct val="150000"/>
              </a:lnSpc>
              <a:buClr>
                <a:srgbClr val="008774"/>
              </a:buClr>
            </a:pPr>
            <a:r>
              <a:rPr lang="en-US" sz="2800" dirty="0" smtClean="0">
                <a:solidFill>
                  <a:srgbClr val="FFFFFF"/>
                </a:solidFill>
                <a:sym typeface="Arial"/>
              </a:rPr>
              <a:t>	Cloud Native Design</a:t>
            </a:r>
          </a:p>
          <a:p>
            <a:pPr lvl="0">
              <a:lnSpc>
                <a:spcPct val="150000"/>
              </a:lnSpc>
              <a:buClr>
                <a:srgbClr val="008774"/>
              </a:buClr>
            </a:pPr>
            <a:endParaRPr lang="en-US" sz="2800" dirty="0">
              <a:solidFill>
                <a:srgbClr val="FFFFFF"/>
              </a:solidFill>
              <a:sym typeface="Arial"/>
            </a:endParaRPr>
          </a:p>
        </p:txBody>
      </p:sp>
      <p:pic>
        <p:nvPicPr>
          <p:cNvPr id="3" name="Picture 2"/>
          <p:cNvPicPr>
            <a:picLocks noChangeAspect="1"/>
          </p:cNvPicPr>
          <p:nvPr/>
        </p:nvPicPr>
        <p:blipFill>
          <a:blip r:embed="rId3"/>
          <a:stretch>
            <a:fillRect/>
          </a:stretch>
        </p:blipFill>
        <p:spPr>
          <a:xfrm>
            <a:off x="5380975" y="787400"/>
            <a:ext cx="2286000" cy="3568700"/>
          </a:xfrm>
          <a:prstGeom prst="rect">
            <a:avLst/>
          </a:prstGeom>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5593080" cy="3848609"/>
          </a:xfrm>
        </p:spPr>
        <p:txBody>
          <a:bodyPr/>
          <a:lstStyle/>
          <a:p>
            <a:pPr marL="457200" lvl="0" indent="-457200">
              <a:buClr>
                <a:srgbClr val="008774"/>
              </a:buClr>
              <a:buFont typeface="Arial"/>
              <a:buChar char="•"/>
            </a:pPr>
            <a:r>
              <a:rPr lang="en-US" sz="2800" dirty="0" smtClean="0">
                <a:solidFill>
                  <a:srgbClr val="FFFFFF"/>
                </a:solidFill>
                <a:sym typeface="Arial"/>
              </a:rPr>
              <a:t>An approach for designing software system that model the complexity of the real world</a:t>
            </a:r>
          </a:p>
          <a:p>
            <a:pPr marL="457200" lvl="0" indent="-457200">
              <a:buClr>
                <a:srgbClr val="008774"/>
              </a:buClr>
              <a:buFont typeface="Arial"/>
              <a:buChar char="•"/>
            </a:pPr>
            <a:r>
              <a:rPr lang="en-US" sz="2800" dirty="0" smtClean="0">
                <a:solidFill>
                  <a:srgbClr val="FFFFFF"/>
                </a:solidFill>
                <a:sym typeface="Arial"/>
              </a:rPr>
              <a:t>Kicked off in 2004 by Eric Evans</a:t>
            </a:r>
          </a:p>
          <a:p>
            <a:pPr marL="457200" lvl="0" indent="-457200">
              <a:buClr>
                <a:srgbClr val="008774"/>
              </a:buClr>
              <a:buFont typeface="Arial"/>
              <a:buChar char="•"/>
            </a:pPr>
            <a:r>
              <a:rPr lang="en-US" sz="2800" dirty="0" smtClean="0">
                <a:solidFill>
                  <a:srgbClr val="FFFFFF"/>
                </a:solidFill>
                <a:sym typeface="Arial"/>
              </a:rPr>
              <a:t>A practical microservice design methodology</a:t>
            </a:r>
            <a:endParaRPr lang="en-US" sz="2800" dirty="0">
              <a:solidFill>
                <a:srgbClr val="FFFFFF"/>
              </a:solidFill>
              <a:sym typeface="Arial"/>
            </a:endParaRPr>
          </a:p>
        </p:txBody>
      </p:sp>
      <p:pic>
        <p:nvPicPr>
          <p:cNvPr id="4" name="Shape 669"/>
          <p:cNvPicPr preferRelativeResize="0">
            <a:picLocks noChangeAspect="1"/>
          </p:cNvPicPr>
          <p:nvPr/>
        </p:nvPicPr>
        <p:blipFill rotWithShape="1">
          <a:blip r:embed="rId3">
            <a:alphaModFix/>
          </a:blip>
          <a:srcRect/>
          <a:stretch/>
        </p:blipFill>
        <p:spPr>
          <a:xfrm>
            <a:off x="6382045" y="1107440"/>
            <a:ext cx="2528605" cy="334688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Strategic 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4434840" cy="2927056"/>
          </a:xfrm>
        </p:spPr>
        <p:txBody>
          <a:bodyPr/>
          <a:lstStyle/>
          <a:p>
            <a:pPr marL="457200" lvl="0" indent="-457200">
              <a:buClr>
                <a:srgbClr val="008774"/>
              </a:buClr>
              <a:buFont typeface="Arial"/>
              <a:buChar char="•"/>
            </a:pPr>
            <a:r>
              <a:rPr lang="en-US" sz="2800" dirty="0">
                <a:solidFill>
                  <a:srgbClr val="FFFFFF"/>
                </a:solidFill>
                <a:sym typeface="Arial"/>
              </a:rPr>
              <a:t>Domain</a:t>
            </a:r>
          </a:p>
          <a:p>
            <a:pPr marL="457200" lvl="0" indent="-457200">
              <a:buClr>
                <a:srgbClr val="008774"/>
              </a:buClr>
              <a:buFont typeface="Arial"/>
              <a:buChar char="•"/>
            </a:pPr>
            <a:r>
              <a:rPr lang="en-US" sz="2800" dirty="0" smtClean="0">
                <a:solidFill>
                  <a:srgbClr val="FFFFFF"/>
                </a:solidFill>
                <a:sym typeface="Arial"/>
              </a:rPr>
              <a:t>Sub-Domain</a:t>
            </a:r>
            <a:endParaRPr lang="en-US" sz="2800" dirty="0">
              <a:solidFill>
                <a:srgbClr val="FFFFFF"/>
              </a:solidFill>
              <a:sym typeface="Arial"/>
            </a:endParaRPr>
          </a:p>
          <a:p>
            <a:pPr marL="457200" lvl="0" indent="-457200">
              <a:buClr>
                <a:srgbClr val="008774"/>
              </a:buClr>
              <a:buFont typeface="Arial"/>
              <a:buChar char="•"/>
            </a:pPr>
            <a:r>
              <a:rPr lang="en-US" sz="2800" dirty="0" smtClean="0">
                <a:solidFill>
                  <a:srgbClr val="FFFFFF"/>
                </a:solidFill>
                <a:sym typeface="Arial"/>
              </a:rPr>
              <a:t>Bounded Context</a:t>
            </a:r>
          </a:p>
          <a:p>
            <a:pPr marL="457200" indent="-457200">
              <a:buClr>
                <a:srgbClr val="008774"/>
              </a:buClr>
              <a:buFont typeface="Arial"/>
              <a:buChar char="•"/>
            </a:pPr>
            <a:r>
              <a:rPr lang="en-US" sz="2800" dirty="0">
                <a:solidFill>
                  <a:srgbClr val="FFFFFF"/>
                </a:solidFill>
                <a:sym typeface="Arial"/>
              </a:rPr>
              <a:t>Ubiquitous Language</a:t>
            </a:r>
          </a:p>
          <a:p>
            <a:pPr marL="457200" lvl="0" indent="-457200">
              <a:buClr>
                <a:srgbClr val="008774"/>
              </a:buClr>
              <a:buFont typeface="Arial"/>
              <a:buChar char="•"/>
            </a:pPr>
            <a:r>
              <a:rPr lang="en-US" sz="2800" dirty="0" smtClean="0">
                <a:solidFill>
                  <a:srgbClr val="FFFFFF"/>
                </a:solidFill>
                <a:sym typeface="Arial"/>
              </a:rPr>
              <a:t>Context Map</a:t>
            </a:r>
            <a:endParaRPr lang="en-US" sz="2800" dirty="0">
              <a:solidFill>
                <a:srgbClr val="FFFFFF"/>
              </a:solidFill>
              <a:sym typeface="Arial"/>
            </a:endParaRPr>
          </a:p>
        </p:txBody>
      </p:sp>
      <p:pic>
        <p:nvPicPr>
          <p:cNvPr id="4" name="Shape 677"/>
          <p:cNvPicPr preferRelativeResize="0"/>
          <p:nvPr/>
        </p:nvPicPr>
        <p:blipFill rotWithShape="1">
          <a:blip r:embed="rId3">
            <a:alphaModFix/>
          </a:blip>
          <a:srcRect b="1711"/>
          <a:stretch/>
        </p:blipFill>
        <p:spPr>
          <a:xfrm>
            <a:off x="4633290" y="1330960"/>
            <a:ext cx="4277360" cy="2919068"/>
          </a:xfrm>
          <a:prstGeom prst="rect">
            <a:avLst/>
          </a:prstGeom>
          <a:noFill/>
          <a:ln>
            <a:noFill/>
          </a:ln>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Tactical 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3550920" cy="3848609"/>
          </a:xfrm>
        </p:spPr>
        <p:txBody>
          <a:bodyPr/>
          <a:lstStyle/>
          <a:p>
            <a:pPr marL="457200" lvl="0" indent="-457200">
              <a:buClr>
                <a:srgbClr val="008774"/>
              </a:buClr>
              <a:buFont typeface="Arial"/>
              <a:buChar char="•"/>
            </a:pPr>
            <a:r>
              <a:rPr lang="en-US" sz="2800" dirty="0" smtClean="0">
                <a:solidFill>
                  <a:schemeClr val="bg1"/>
                </a:solidFill>
                <a:sym typeface="Arial"/>
              </a:rPr>
              <a:t>Entities</a:t>
            </a:r>
          </a:p>
          <a:p>
            <a:pPr marL="457200" lvl="0" indent="-457200">
              <a:buClr>
                <a:srgbClr val="008774"/>
              </a:buClr>
              <a:buFont typeface="Arial"/>
              <a:buChar char="•"/>
            </a:pPr>
            <a:r>
              <a:rPr lang="en-US" sz="2800" dirty="0" smtClean="0">
                <a:solidFill>
                  <a:schemeClr val="bg1"/>
                </a:solidFill>
                <a:sym typeface="Arial"/>
              </a:rPr>
              <a:t>Value Objects</a:t>
            </a:r>
          </a:p>
          <a:p>
            <a:pPr marL="457200" lvl="0" indent="-457200">
              <a:buClr>
                <a:srgbClr val="008774"/>
              </a:buClr>
              <a:buFont typeface="Arial"/>
              <a:buChar char="•"/>
            </a:pPr>
            <a:r>
              <a:rPr lang="en-US" sz="2800" dirty="0" smtClean="0">
                <a:solidFill>
                  <a:schemeClr val="bg1"/>
                </a:solidFill>
                <a:sym typeface="Arial"/>
              </a:rPr>
              <a:t>Aggregates</a:t>
            </a:r>
          </a:p>
          <a:p>
            <a:pPr marL="457200" lvl="0" indent="-457200">
              <a:buClr>
                <a:srgbClr val="008774"/>
              </a:buClr>
              <a:buFont typeface="Arial"/>
              <a:buChar char="•"/>
            </a:pPr>
            <a:r>
              <a:rPr lang="en-US" sz="2800" dirty="0" smtClean="0">
                <a:solidFill>
                  <a:schemeClr val="bg1"/>
                </a:solidFill>
                <a:sym typeface="Arial"/>
              </a:rPr>
              <a:t>Services</a:t>
            </a:r>
          </a:p>
          <a:p>
            <a:pPr marL="457200" lvl="0" indent="-457200">
              <a:buClr>
                <a:srgbClr val="008774"/>
              </a:buClr>
              <a:buFont typeface="Arial"/>
              <a:buChar char="•"/>
            </a:pPr>
            <a:r>
              <a:rPr lang="en-US" sz="2800" dirty="0" smtClean="0">
                <a:solidFill>
                  <a:schemeClr val="bg1"/>
                </a:solidFill>
                <a:sym typeface="Arial"/>
              </a:rPr>
              <a:t>Modules</a:t>
            </a:r>
          </a:p>
          <a:p>
            <a:pPr marL="457200" lvl="0" indent="-457200">
              <a:buClr>
                <a:srgbClr val="008774"/>
              </a:buClr>
              <a:buFont typeface="Arial"/>
              <a:buChar char="•"/>
            </a:pPr>
            <a:r>
              <a:rPr lang="en-US" sz="2800" dirty="0" smtClean="0">
                <a:solidFill>
                  <a:schemeClr val="bg1"/>
                </a:solidFill>
                <a:sym typeface="Arial"/>
              </a:rPr>
              <a:t>Factories</a:t>
            </a:r>
          </a:p>
          <a:p>
            <a:pPr marL="457200" lvl="0" indent="-457200">
              <a:buClr>
                <a:srgbClr val="008774"/>
              </a:buClr>
              <a:buFont typeface="Arial"/>
              <a:buChar char="•"/>
            </a:pPr>
            <a:r>
              <a:rPr lang="en-US" sz="2800" dirty="0" smtClean="0">
                <a:solidFill>
                  <a:schemeClr val="bg1"/>
                </a:solidFill>
                <a:sym typeface="Arial"/>
              </a:rPr>
              <a:t>Repositories</a:t>
            </a:r>
            <a:endParaRPr lang="en-US" sz="2800" dirty="0">
              <a:solidFill>
                <a:schemeClr val="bg1"/>
              </a:solidFill>
              <a:sym typeface="Arial"/>
            </a:endParaRPr>
          </a:p>
        </p:txBody>
      </p:sp>
      <p:pic>
        <p:nvPicPr>
          <p:cNvPr id="4" name="Shape 685"/>
          <p:cNvPicPr preferRelativeResize="0"/>
          <p:nvPr/>
        </p:nvPicPr>
        <p:blipFill rotWithShape="1">
          <a:blip r:embed="rId3">
            <a:alphaModFix/>
          </a:blip>
          <a:srcRect/>
          <a:stretch/>
        </p:blipFill>
        <p:spPr>
          <a:xfrm>
            <a:off x="4297680" y="1026160"/>
            <a:ext cx="4247210" cy="3397643"/>
          </a:xfrm>
          <a:prstGeom prst="rect">
            <a:avLst/>
          </a:prstGeom>
          <a:noFill/>
          <a:ln>
            <a:noFill/>
          </a:ln>
        </p:spPr>
      </p:pic>
    </p:spTree>
    <p:extLst>
      <p:ext uri="{BB962C8B-B14F-4D97-AF65-F5344CB8AC3E}">
        <p14:creationId xmlns:p14="http://schemas.microsoft.com/office/powerpoint/2010/main" val="414104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smtClean="0">
                <a:solidFill>
                  <a:schemeClr val="accent1"/>
                </a:solidFill>
              </a:rPr>
              <a:t>The Building </a:t>
            </a:r>
            <a:r>
              <a:rPr lang="en-US" sz="3200" b="0" dirty="0">
                <a:solidFill>
                  <a:schemeClr val="accent1"/>
                </a:solidFill>
              </a:rPr>
              <a:t>Blocks</a:t>
            </a:r>
          </a:p>
        </p:txBody>
      </p:sp>
      <p:sp>
        <p:nvSpPr>
          <p:cNvPr id="2" name="Slide Number Placeholder 1"/>
          <p:cNvSpPr>
            <a:spLocks noGrp="1"/>
          </p:cNvSpPr>
          <p:nvPr>
            <p:ph type="sldNum" sz="quarter" idx="12"/>
          </p:nvPr>
        </p:nvSpPr>
        <p:spPr/>
        <p:txBody>
          <a:bodyPr/>
          <a:lstStyle/>
          <a:p>
            <a:fld id="{ADA07C09-8A41-3B46-A636-3955072BBB4F}" type="slidenum">
              <a:rPr lang="en-US" smtClean="0"/>
              <a:t>9</a:t>
            </a:fld>
            <a:endParaRPr lang="en-US" dirty="0"/>
          </a:p>
        </p:txBody>
      </p:sp>
      <p:pic>
        <p:nvPicPr>
          <p:cNvPr id="5" name="Picture 4"/>
          <p:cNvPicPr>
            <a:picLocks noChangeAspect="1"/>
          </p:cNvPicPr>
          <p:nvPr/>
        </p:nvPicPr>
        <p:blipFill>
          <a:blip r:embed="rId2"/>
          <a:stretch>
            <a:fillRect/>
          </a:stretch>
        </p:blipFill>
        <p:spPr>
          <a:xfrm>
            <a:off x="2415654" y="1213393"/>
            <a:ext cx="4483910" cy="3241338"/>
          </a:xfrm>
          <a:prstGeom prst="rect">
            <a:avLst/>
          </a:prstGeom>
        </p:spPr>
      </p:pic>
    </p:spTree>
    <p:extLst>
      <p:ext uri="{BB962C8B-B14F-4D97-AF65-F5344CB8AC3E}">
        <p14:creationId xmlns:p14="http://schemas.microsoft.com/office/powerpoint/2010/main" val="487474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30662</TotalTime>
  <Words>1088</Words>
  <Application>Microsoft Macintosh PowerPoint</Application>
  <PresentationFormat>On-screen Show (16:9)</PresentationFormat>
  <Paragraphs>236</Paragraphs>
  <Slides>30</Slides>
  <Notes>27</Notes>
  <HiddenSlides>0</HiddenSlides>
  <MMClips>0</MMClips>
  <ScaleCrop>false</ScaleCrop>
  <HeadingPairs>
    <vt:vector size="4" baseType="variant">
      <vt:variant>
        <vt:lpstr>Theme</vt:lpstr>
      </vt:variant>
      <vt:variant>
        <vt:i4>4</vt:i4>
      </vt:variant>
      <vt:variant>
        <vt:lpstr>Slide Titles</vt:lpstr>
      </vt:variant>
      <vt:variant>
        <vt:i4>30</vt:i4>
      </vt:variant>
    </vt:vector>
  </HeadingPairs>
  <TitlesOfParts>
    <vt:vector size="34" baseType="lpstr">
      <vt:lpstr>Office Theme</vt:lpstr>
      <vt:lpstr>3_Office Theme</vt:lpstr>
      <vt:lpstr>Pivotal Main</vt:lpstr>
      <vt:lpstr>1_Pivotal Main</vt:lpstr>
      <vt:lpstr>PowerPoint Presentation</vt:lpstr>
      <vt:lpstr>Agenda</vt:lpstr>
      <vt:lpstr>The Monolith</vt:lpstr>
      <vt:lpstr>PowerPoint Presentation</vt:lpstr>
      <vt:lpstr>PowerPoint Presentation</vt:lpstr>
      <vt:lpstr>Domain Driven Design</vt:lpstr>
      <vt:lpstr>Strategic Domain Driven Design</vt:lpstr>
      <vt:lpstr>Tactical Domain Driven Design</vt:lpstr>
      <vt:lpstr>The Building Blocks</vt:lpstr>
      <vt:lpstr>Domain</vt:lpstr>
      <vt:lpstr>Sub-Domains</vt:lpstr>
      <vt:lpstr>Bounded Contexts</vt:lpstr>
      <vt:lpstr>Ubiquitous Language</vt:lpstr>
      <vt:lpstr>PowerPoint Presentation</vt:lpstr>
      <vt:lpstr>Solution</vt:lpstr>
      <vt:lpstr>Example Bounded Context</vt:lpstr>
      <vt:lpstr>Context Maps</vt:lpstr>
      <vt:lpstr>Partnership</vt:lpstr>
      <vt:lpstr>Customer Supplier</vt:lpstr>
      <vt:lpstr>Conformist</vt:lpstr>
      <vt:lpstr>Anticorruption Layer</vt:lpstr>
      <vt:lpstr>Context Mapping Example</vt:lpstr>
      <vt:lpstr>PowerPoint Presentation</vt:lpstr>
      <vt:lpstr>Cloud Native Design</vt:lpstr>
      <vt:lpstr>Evaluate for 12-Factor Compliance</vt:lpstr>
      <vt:lpstr>Evaluate for the Cloud</vt:lpstr>
      <vt:lpstr>PowerPoint Presentation</vt:lpstr>
      <vt:lpstr>PowerPoint Presentation</vt:lpstr>
      <vt:lpstr>Additional Resources</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Patrick Crocker</cp:lastModifiedBy>
  <cp:revision>297</cp:revision>
  <dcterms:created xsi:type="dcterms:W3CDTF">2015-10-05T21:15:00Z</dcterms:created>
  <dcterms:modified xsi:type="dcterms:W3CDTF">2017-11-01T17:52:11Z</dcterms:modified>
  <cp:category/>
</cp:coreProperties>
</file>